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917" r:id="rId2"/>
    <p:sldId id="905" r:id="rId3"/>
    <p:sldId id="893" r:id="rId4"/>
    <p:sldId id="894" r:id="rId5"/>
    <p:sldId id="895" r:id="rId6"/>
    <p:sldId id="897" r:id="rId7"/>
    <p:sldId id="768" r:id="rId8"/>
    <p:sldId id="748" r:id="rId9"/>
    <p:sldId id="931" r:id="rId10"/>
    <p:sldId id="898" r:id="rId11"/>
    <p:sldId id="899" r:id="rId12"/>
    <p:sldId id="900" r:id="rId13"/>
    <p:sldId id="901" r:id="rId14"/>
    <p:sldId id="902" r:id="rId15"/>
    <p:sldId id="854" r:id="rId16"/>
    <p:sldId id="892" r:id="rId17"/>
    <p:sldId id="903" r:id="rId18"/>
    <p:sldId id="904" r:id="rId19"/>
    <p:sldId id="846" r:id="rId20"/>
    <p:sldId id="847" r:id="rId21"/>
    <p:sldId id="848" r:id="rId22"/>
    <p:sldId id="849" r:id="rId23"/>
    <p:sldId id="850" r:id="rId24"/>
    <p:sldId id="851" r:id="rId25"/>
    <p:sldId id="852" r:id="rId26"/>
    <p:sldId id="853" r:id="rId27"/>
    <p:sldId id="918" r:id="rId28"/>
    <p:sldId id="919" r:id="rId29"/>
    <p:sldId id="920" r:id="rId30"/>
    <p:sldId id="921" r:id="rId31"/>
    <p:sldId id="922" r:id="rId32"/>
    <p:sldId id="923" r:id="rId33"/>
    <p:sldId id="924" r:id="rId34"/>
    <p:sldId id="925" r:id="rId35"/>
    <p:sldId id="926" r:id="rId36"/>
    <p:sldId id="927" r:id="rId37"/>
    <p:sldId id="928" r:id="rId38"/>
    <p:sldId id="929" r:id="rId39"/>
    <p:sldId id="551" r:id="rId40"/>
  </p:sldIdLst>
  <p:sldSz cx="9906000" cy="6858000" type="A4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FF0000"/>
    <a:srgbClr val="3333FF"/>
    <a:srgbClr val="0066FF"/>
    <a:srgbClr val="0099FF"/>
    <a:srgbClr val="003399"/>
    <a:srgbClr val="000066"/>
    <a:srgbClr val="33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0906" autoAdjust="0"/>
    <p:restoredTop sz="91938" autoAdjust="0"/>
  </p:normalViewPr>
  <p:slideViewPr>
    <p:cSldViewPr>
      <p:cViewPr varScale="1">
        <p:scale>
          <a:sx n="118" d="100"/>
          <a:sy n="118" d="100"/>
        </p:scale>
        <p:origin x="-1794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37.xml"/><Relationship Id="rId3" Type="http://schemas.openxmlformats.org/officeDocument/2006/relationships/slide" Target="slides/slide9.xml"/><Relationship Id="rId7" Type="http://schemas.openxmlformats.org/officeDocument/2006/relationships/slide" Target="slides/slide29.xml"/><Relationship Id="rId2" Type="http://schemas.openxmlformats.org/officeDocument/2006/relationships/slide" Target="slides/slide5.xml"/><Relationship Id="rId1" Type="http://schemas.openxmlformats.org/officeDocument/2006/relationships/slide" Target="slides/slide4.xml"/><Relationship Id="rId6" Type="http://schemas.openxmlformats.org/officeDocument/2006/relationships/slide" Target="slides/slide23.xml"/><Relationship Id="rId5" Type="http://schemas.openxmlformats.org/officeDocument/2006/relationships/slide" Target="slides/slide19.xml"/><Relationship Id="rId4" Type="http://schemas.openxmlformats.org/officeDocument/2006/relationships/slide" Target="slides/slide16.xml"/><Relationship Id="rId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65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t" anchorCtr="0" compatLnSpc="1">
            <a:prstTxWarp prst="textNoShape">
              <a:avLst/>
            </a:prstTxWarp>
          </a:bodyPr>
          <a:lstStyle>
            <a:lvl1pPr defTabSz="915988">
              <a:defRPr sz="1200">
                <a:latin typeface="Times New Roman" pitchFamily="18" charset="0"/>
              </a:defRPr>
            </a:lvl1pPr>
          </a:lstStyle>
          <a:p>
            <a:endParaRPr lang="en-US" altLang="ja-JP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0963" y="0"/>
            <a:ext cx="28987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Times New Roman" pitchFamily="18" charset="0"/>
              </a:defRPr>
            </a:lvl1pPr>
          </a:lstStyle>
          <a:p>
            <a:endParaRPr lang="en-US" altLang="ja-JP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61500"/>
            <a:ext cx="2976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b" anchorCtr="0" compatLnSpc="1">
            <a:prstTxWarp prst="textNoShape">
              <a:avLst/>
            </a:prstTxWarp>
          </a:bodyPr>
          <a:lstStyle>
            <a:lvl1pPr defTabSz="915988">
              <a:defRPr sz="1200">
                <a:latin typeface="Times New Roman" pitchFamily="18" charset="0"/>
              </a:defRPr>
            </a:lvl1pPr>
          </a:lstStyle>
          <a:p>
            <a:endParaRPr lang="en-US" altLang="ja-JP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Times New Roman" pitchFamily="18" charset="0"/>
              </a:defRPr>
            </a:lvl1pPr>
          </a:lstStyle>
          <a:p>
            <a:fld id="{0270ACFD-F35F-4195-80C5-0E448941FDA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65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t" anchorCtr="0" compatLnSpc="1">
            <a:prstTxWarp prst="textNoShape">
              <a:avLst/>
            </a:prstTxWarp>
          </a:bodyPr>
          <a:lstStyle>
            <a:lvl1pPr defTabSz="915988">
              <a:defRPr sz="1200">
                <a:latin typeface="Times New Roman" pitchFamily="18" charset="0"/>
              </a:defRPr>
            </a:lvl1pPr>
          </a:lstStyle>
          <a:p>
            <a:endParaRPr lang="en-US" altLang="ja-JP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0963" y="0"/>
            <a:ext cx="28987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t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Times New Roman" pitchFamily="18" charset="0"/>
              </a:defRPr>
            </a:lvl1pPr>
          </a:lstStyle>
          <a:p>
            <a:endParaRPr lang="en-US" altLang="ja-JP"/>
          </a:p>
        </p:txBody>
      </p:sp>
      <p:sp>
        <p:nvSpPr>
          <p:cNvPr id="6148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693738" y="762000"/>
            <a:ext cx="5402262" cy="3740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30750"/>
            <a:ext cx="4959350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61500"/>
            <a:ext cx="2976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b" anchorCtr="0" compatLnSpc="1">
            <a:prstTxWarp prst="textNoShape">
              <a:avLst/>
            </a:prstTxWarp>
          </a:bodyPr>
          <a:lstStyle>
            <a:lvl1pPr defTabSz="915988">
              <a:defRPr sz="1200">
                <a:latin typeface="Times New Roman" pitchFamily="18" charset="0"/>
              </a:defRPr>
            </a:lvl1pPr>
          </a:lstStyle>
          <a:p>
            <a:endParaRPr lang="en-US" altLang="ja-JP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5" tIns="45773" rIns="91545" bIns="45773" numCol="1" anchor="b" anchorCtr="0" compatLnSpc="1">
            <a:prstTxWarp prst="textNoShape">
              <a:avLst/>
            </a:prstTxWarp>
          </a:bodyPr>
          <a:lstStyle>
            <a:lvl1pPr algn="r" defTabSz="915988">
              <a:defRPr sz="1200">
                <a:latin typeface="Times New Roman" pitchFamily="18" charset="0"/>
              </a:defRPr>
            </a:lvl1pPr>
          </a:lstStyle>
          <a:p>
            <a:fld id="{26F10EE8-BFAB-4EDE-9928-FB7A44409024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D784F7-0CE3-4714-A118-D9AADFB16FA1}" type="slidenum">
              <a:rPr lang="en-US" altLang="ja-JP"/>
              <a:pPr/>
              <a:t>1</a:t>
            </a:fld>
            <a:endParaRPr lang="en-US" altLang="ja-JP"/>
          </a:p>
        </p:txBody>
      </p:sp>
      <p:sp>
        <p:nvSpPr>
          <p:cNvPr id="109158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77C5CD-220F-48DF-BD31-96B1B4027CE1}" type="slidenum">
              <a:rPr lang="en-US" altLang="ja-JP"/>
              <a:pPr/>
              <a:t>11</a:t>
            </a:fld>
            <a:endParaRPr lang="en-US" altLang="ja-JP"/>
          </a:p>
        </p:txBody>
      </p:sp>
      <p:sp>
        <p:nvSpPr>
          <p:cNvPr id="105677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41CF98-B45B-40F7-B773-EFA2AC743422}" type="slidenum">
              <a:rPr lang="en-US" altLang="ja-JP"/>
              <a:pPr/>
              <a:t>12</a:t>
            </a:fld>
            <a:endParaRPr lang="en-US" altLang="ja-JP"/>
          </a:p>
        </p:txBody>
      </p:sp>
      <p:sp>
        <p:nvSpPr>
          <p:cNvPr id="105881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8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4A57BD-7B99-4BA7-93A0-4CF6B76DDD92}" type="slidenum">
              <a:rPr lang="en-US" altLang="ja-JP"/>
              <a:pPr/>
              <a:t>13</a:t>
            </a:fld>
            <a:endParaRPr lang="en-US" altLang="ja-JP"/>
          </a:p>
        </p:txBody>
      </p:sp>
      <p:sp>
        <p:nvSpPr>
          <p:cNvPr id="106086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5A5F5F-9F7E-44F4-ADFA-A2CE58AAE5F0}" type="slidenum">
              <a:rPr lang="en-US" altLang="ja-JP"/>
              <a:pPr/>
              <a:t>14</a:t>
            </a:fld>
            <a:endParaRPr lang="en-US" altLang="ja-JP"/>
          </a:p>
        </p:txBody>
      </p:sp>
      <p:sp>
        <p:nvSpPr>
          <p:cNvPr id="10629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2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0A249F-B76C-4C9C-856F-CF6F3D1BBBFC}" type="slidenum">
              <a:rPr lang="en-US" altLang="ja-JP"/>
              <a:pPr/>
              <a:t>15</a:t>
            </a:fld>
            <a:endParaRPr lang="en-US" altLang="ja-JP"/>
          </a:p>
        </p:txBody>
      </p:sp>
      <p:sp>
        <p:nvSpPr>
          <p:cNvPr id="96051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730750"/>
            <a:ext cx="4959350" cy="4503738"/>
          </a:xfrm>
        </p:spPr>
        <p:txBody>
          <a:bodyPr/>
          <a:lstStyle/>
          <a:p>
            <a:r>
              <a:rPr lang="en-US" altLang="ja-JP">
                <a:latin typeface="Century" pitchFamily="18" charset="0"/>
              </a:rPr>
              <a:t>I would like to explain the Laser Scan detector a little. </a:t>
            </a:r>
          </a:p>
          <a:p>
            <a:endParaRPr lang="en-US" altLang="ja-JP">
              <a:latin typeface="Century" pitchFamily="18" charset="0"/>
            </a:endParaRPr>
          </a:p>
          <a:p>
            <a:r>
              <a:rPr lang="en-US" altLang="ja-JP">
                <a:latin typeface="Century" pitchFamily="18" charset="0"/>
              </a:rPr>
              <a:t>Detection area is 100 ft. (30m) radiuses with190 degrees. </a:t>
            </a:r>
            <a:endParaRPr lang="en-US" altLang="ja-JP">
              <a:latin typeface="Century" pitchFamily="18" charset="0"/>
              <a:ea typeface="ＭＳ 明朝" pitchFamily="49" charset="-128"/>
            </a:endParaRPr>
          </a:p>
          <a:p>
            <a:pPr algn="just"/>
            <a:r>
              <a:rPr lang="en-US" altLang="ja-JP">
                <a:latin typeface="Century" pitchFamily="18" charset="0"/>
              </a:rPr>
              <a:t>It can be installed Vertically and Horizontally.</a:t>
            </a:r>
          </a:p>
          <a:p>
            <a:pPr algn="just"/>
            <a:r>
              <a:rPr lang="en-US" altLang="ja-JP">
                <a:latin typeface="Century" pitchFamily="18" charset="0"/>
              </a:rPr>
              <a:t>Like this, it can create such horizontal detection area and vertical detection area.  </a:t>
            </a:r>
          </a:p>
          <a:p>
            <a:pPr algn="just"/>
            <a:endParaRPr lang="en-US" altLang="ja-JP">
              <a:latin typeface="Century" pitchFamily="18" charset="0"/>
            </a:endParaRPr>
          </a:p>
          <a:p>
            <a:pPr algn="just"/>
            <a:r>
              <a:rPr lang="en-US" altLang="ja-JP">
                <a:latin typeface="Century" pitchFamily="18" charset="0"/>
              </a:rPr>
              <a:t>This detector has 4 N.O. outputs. And, detection area is divided into 4 segments. </a:t>
            </a:r>
          </a:p>
          <a:p>
            <a:pPr algn="just"/>
            <a:r>
              <a:rPr lang="en-US" altLang="ja-JP">
                <a:latin typeface="Century" pitchFamily="18" charset="0"/>
              </a:rPr>
              <a:t>Each segment links each output.  So, one unit of laser scan detector can send signals for 4 preset positions. </a:t>
            </a:r>
          </a:p>
          <a:p>
            <a:pPr algn="just"/>
            <a:r>
              <a:rPr lang="en-US" altLang="ja-JP">
                <a:latin typeface="Century" pitchFamily="18" charset="0"/>
              </a:rPr>
              <a:t> </a:t>
            </a:r>
          </a:p>
          <a:p>
            <a:endParaRPr lang="en-US" altLang="ja-JP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250298-486B-479D-BBE5-BD30BCBCBF56}" type="slidenum">
              <a:rPr lang="en-US" altLang="ja-JP"/>
              <a:pPr/>
              <a:t>16</a:t>
            </a:fld>
            <a:endParaRPr lang="en-US" altLang="ja-JP"/>
          </a:p>
        </p:txBody>
      </p:sp>
      <p:sp>
        <p:nvSpPr>
          <p:cNvPr id="104243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159301-0845-42D9-AC23-8C031BC46724}" type="slidenum">
              <a:rPr lang="en-US" altLang="ja-JP"/>
              <a:pPr/>
              <a:t>17</a:t>
            </a:fld>
            <a:endParaRPr lang="en-US" altLang="ja-JP"/>
          </a:p>
        </p:txBody>
      </p:sp>
      <p:sp>
        <p:nvSpPr>
          <p:cNvPr id="10649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273EDC-648A-4684-8771-FA9D565F6F56}" type="slidenum">
              <a:rPr lang="en-US" altLang="ja-JP"/>
              <a:pPr/>
              <a:t>18</a:t>
            </a:fld>
            <a:endParaRPr lang="en-US" altLang="ja-JP"/>
          </a:p>
        </p:txBody>
      </p:sp>
      <p:sp>
        <p:nvSpPr>
          <p:cNvPr id="10670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7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175FE8-BAC5-4AAB-A558-AAD5C31E2D7B}" type="slidenum">
              <a:rPr lang="en-US" altLang="ja-JP"/>
              <a:pPr/>
              <a:t>27</a:t>
            </a:fld>
            <a:endParaRPr lang="en-US" altLang="ja-JP"/>
          </a:p>
        </p:txBody>
      </p:sp>
      <p:sp>
        <p:nvSpPr>
          <p:cNvPr id="1099778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69A4E158-0E27-4F8C-A71C-9AF386D57F08}" type="slidenum">
              <a:rPr lang="en-US" altLang="ja-JP" sz="1200">
                <a:latin typeface="Times New Roman" pitchFamily="18" charset="0"/>
              </a:rPr>
              <a:pPr algn="r" defTabSz="915988"/>
              <a:t>27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099779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0" tIns="45775" rIns="91550" bIns="45775" anchor="b"/>
          <a:lstStyle/>
          <a:p>
            <a:pPr algn="r" defTabSz="915988"/>
            <a:fld id="{C40E6251-1E90-46C2-BACA-44EEA55EEE36}" type="slidenum">
              <a:rPr lang="en-US" altLang="ja-JP" sz="1200">
                <a:latin typeface="Times New Roman" pitchFamily="18" charset="0"/>
              </a:rPr>
              <a:pPr algn="r" defTabSz="915988"/>
              <a:t>27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09978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696913" y="763588"/>
            <a:ext cx="5397500" cy="3738562"/>
          </a:xfrm>
          <a:ln/>
        </p:spPr>
      </p:sp>
      <p:sp>
        <p:nvSpPr>
          <p:cNvPr id="10997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730750"/>
            <a:ext cx="4957762" cy="4500563"/>
          </a:xfrm>
        </p:spPr>
        <p:txBody>
          <a:bodyPr lIns="91550" tIns="45775" rIns="91550" bIns="45775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70B1B5-80FC-4E53-B01A-74B68772F95D}" type="slidenum">
              <a:rPr lang="en-US" altLang="ja-JP"/>
              <a:pPr/>
              <a:t>28</a:t>
            </a:fld>
            <a:endParaRPr lang="en-US" altLang="ja-JP"/>
          </a:p>
        </p:txBody>
      </p:sp>
      <p:sp>
        <p:nvSpPr>
          <p:cNvPr id="1101826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07D1ED50-B8F1-4A86-96F7-0607248410AC}" type="slidenum">
              <a:rPr lang="en-US" altLang="ja-JP" sz="1200">
                <a:latin typeface="Times New Roman" pitchFamily="18" charset="0"/>
              </a:rPr>
              <a:pPr algn="r" defTabSz="915988"/>
              <a:t>28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101827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695325" y="763588"/>
            <a:ext cx="5400675" cy="3738562"/>
          </a:xfrm>
          <a:ln/>
        </p:spPr>
      </p:sp>
      <p:sp>
        <p:nvSpPr>
          <p:cNvPr id="110182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5988" y="4730750"/>
            <a:ext cx="4957762" cy="45005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5C2062-4E5A-4633-9B1C-AB413F4DCD99}" type="slidenum">
              <a:rPr lang="en-US" altLang="ja-JP"/>
              <a:pPr/>
              <a:t>2</a:t>
            </a:fld>
            <a:endParaRPr lang="en-US" altLang="ja-JP"/>
          </a:p>
        </p:txBody>
      </p:sp>
      <p:sp>
        <p:nvSpPr>
          <p:cNvPr id="1069058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545" tIns="45773" rIns="91545" bIns="45773" anchor="b"/>
          <a:lstStyle/>
          <a:p>
            <a:pPr algn="r" defTabSz="915988"/>
            <a:fld id="{0978872F-90B8-4C21-8B6D-77BC7A61F505}" type="slidenum">
              <a:rPr lang="en-US" altLang="ja-JP" sz="1200">
                <a:latin typeface="Times New Roman" pitchFamily="18" charset="0"/>
              </a:rPr>
              <a:pPr algn="r" defTabSz="915988"/>
              <a:t>2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069059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696913" y="763588"/>
            <a:ext cx="5400675" cy="3738562"/>
          </a:xfrm>
          <a:ln/>
        </p:spPr>
      </p:sp>
      <p:sp>
        <p:nvSpPr>
          <p:cNvPr id="1069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729163"/>
            <a:ext cx="4959350" cy="4502150"/>
          </a:xfrm>
        </p:spPr>
        <p:txBody>
          <a:bodyPr/>
          <a:lstStyle/>
          <a:p>
            <a:r>
              <a:rPr lang="en-US" altLang="ja-JP"/>
              <a:t>REDWALL is the product brand of OPTEX. </a:t>
            </a:r>
          </a:p>
          <a:p>
            <a:r>
              <a:rPr lang="en-US" altLang="ja-JP"/>
              <a:t>Product line-up is PIR detectors and Laser Scan detector. 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D48BEE-6002-479A-9464-412F1FAC1184}" type="slidenum">
              <a:rPr lang="en-US" altLang="ja-JP"/>
              <a:pPr/>
              <a:t>30</a:t>
            </a:fld>
            <a:endParaRPr lang="en-US" altLang="ja-JP"/>
          </a:p>
        </p:txBody>
      </p:sp>
      <p:sp>
        <p:nvSpPr>
          <p:cNvPr id="1104898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50CEC164-CFA2-422E-8031-13EEE616D803}" type="slidenum">
              <a:rPr lang="en-US" altLang="ja-JP" sz="1200">
                <a:latin typeface="Times New Roman" pitchFamily="18" charset="0"/>
              </a:rPr>
              <a:pPr algn="r" defTabSz="915988"/>
              <a:t>30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104899" name="Rectangle 1026"/>
          <p:cNvSpPr>
            <a:spLocks noChangeArrowheads="1" noTextEdit="1"/>
          </p:cNvSpPr>
          <p:nvPr>
            <p:ph type="sldImg"/>
          </p:nvPr>
        </p:nvSpPr>
        <p:spPr>
          <a:xfrm>
            <a:off x="695325" y="763588"/>
            <a:ext cx="5400675" cy="3738562"/>
          </a:xfrm>
          <a:ln/>
        </p:spPr>
      </p:sp>
      <p:sp>
        <p:nvSpPr>
          <p:cNvPr id="110490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15988" y="4730750"/>
            <a:ext cx="4957762" cy="45005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A83D65-E328-46C9-ABF3-A6F3B1216134}" type="slidenum">
              <a:rPr lang="en-US" altLang="ja-JP"/>
              <a:pPr/>
              <a:t>31</a:t>
            </a:fld>
            <a:endParaRPr lang="en-US" altLang="ja-JP"/>
          </a:p>
        </p:txBody>
      </p:sp>
      <p:sp>
        <p:nvSpPr>
          <p:cNvPr id="1106946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9F53D89E-BA75-4D09-8658-4E0280020F31}" type="slidenum">
              <a:rPr lang="en-US" altLang="ja-JP" sz="1200">
                <a:latin typeface="Times New Roman" pitchFamily="18" charset="0"/>
              </a:rPr>
              <a:pPr algn="r" defTabSz="915988"/>
              <a:t>31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106947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695325" y="763588"/>
            <a:ext cx="5400675" cy="3738562"/>
          </a:xfrm>
          <a:ln/>
        </p:spPr>
      </p:sp>
      <p:sp>
        <p:nvSpPr>
          <p:cNvPr id="1106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730750"/>
            <a:ext cx="4957762" cy="45005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AD6961-B4A1-448B-9BCF-88551AE25042}" type="slidenum">
              <a:rPr lang="en-US" altLang="ja-JP"/>
              <a:pPr/>
              <a:t>32</a:t>
            </a:fld>
            <a:endParaRPr lang="en-US" altLang="ja-JP"/>
          </a:p>
        </p:txBody>
      </p:sp>
      <p:sp>
        <p:nvSpPr>
          <p:cNvPr id="1108994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8AEA54FD-78F3-4DDE-BBF5-0FE2117AD4D7}" type="slidenum">
              <a:rPr lang="en-US" altLang="ja-JP" sz="1200">
                <a:latin typeface="Times New Roman" pitchFamily="18" charset="0"/>
              </a:rPr>
              <a:pPr algn="r" defTabSz="915988"/>
              <a:t>32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108995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695325" y="763588"/>
            <a:ext cx="5400675" cy="3738562"/>
          </a:xfrm>
          <a:ln/>
        </p:spPr>
      </p:sp>
      <p:sp>
        <p:nvSpPr>
          <p:cNvPr id="1108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730750"/>
            <a:ext cx="4957762" cy="45005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1746662-955F-44CF-A796-20385D82EAB3}" type="slidenum">
              <a:rPr lang="en-US" altLang="ja-JP"/>
              <a:pPr/>
              <a:t>33</a:t>
            </a:fld>
            <a:endParaRPr lang="en-US" altLang="ja-JP"/>
          </a:p>
        </p:txBody>
      </p:sp>
      <p:sp>
        <p:nvSpPr>
          <p:cNvPr id="1111042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0212ABC0-EA8A-428B-A5FF-E9EBD9E36B6D}" type="slidenum">
              <a:rPr lang="en-US" altLang="ja-JP" sz="1200">
                <a:latin typeface="Times New Roman" pitchFamily="18" charset="0"/>
              </a:rPr>
              <a:pPr algn="r" defTabSz="915988"/>
              <a:t>33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111043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50" tIns="45775" rIns="91550" bIns="45775" anchor="b"/>
          <a:lstStyle/>
          <a:p>
            <a:pPr algn="r" defTabSz="915988"/>
            <a:fld id="{3F4CDB6D-ADF5-4652-A3C2-C6DD9B071CFE}" type="slidenum">
              <a:rPr lang="en-US" altLang="ja-JP" sz="1200">
                <a:latin typeface="Times New Roman" pitchFamily="18" charset="0"/>
              </a:rPr>
              <a:pPr algn="r" defTabSz="915988"/>
              <a:t>33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11104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698500" y="765175"/>
            <a:ext cx="5395913" cy="3736975"/>
          </a:xfrm>
          <a:ln/>
        </p:spPr>
      </p:sp>
      <p:sp>
        <p:nvSpPr>
          <p:cNvPr id="11110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730750"/>
            <a:ext cx="4957762" cy="4500563"/>
          </a:xfrm>
        </p:spPr>
        <p:txBody>
          <a:bodyPr lIns="91550" tIns="45775" rIns="91550" bIns="45775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6DF415-A69E-48E8-9759-8E1938502D05}" type="slidenum">
              <a:rPr lang="en-US" altLang="ja-JP"/>
              <a:pPr/>
              <a:t>34</a:t>
            </a:fld>
            <a:endParaRPr lang="en-US" altLang="ja-JP"/>
          </a:p>
        </p:txBody>
      </p:sp>
      <p:sp>
        <p:nvSpPr>
          <p:cNvPr id="11130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56FB21-C6D7-475A-955A-4A74B97D6100}" type="slidenum">
              <a:rPr lang="en-US" altLang="ja-JP"/>
              <a:pPr/>
              <a:t>36</a:t>
            </a:fld>
            <a:endParaRPr lang="en-US" altLang="ja-JP"/>
          </a:p>
        </p:txBody>
      </p:sp>
      <p:sp>
        <p:nvSpPr>
          <p:cNvPr id="111616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7F0337-4666-4218-A305-BB3F1BD7A0F3}" type="slidenum">
              <a:rPr lang="en-US" altLang="ja-JP"/>
              <a:pPr/>
              <a:t>39</a:t>
            </a:fld>
            <a:endParaRPr lang="en-US" altLang="ja-JP"/>
          </a:p>
        </p:txBody>
      </p:sp>
      <p:sp>
        <p:nvSpPr>
          <p:cNvPr id="48128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32412F-6133-4A2A-8D2A-DDA23AFDAA87}" type="slidenum">
              <a:rPr lang="en-US" altLang="ja-JP"/>
              <a:pPr/>
              <a:t>3</a:t>
            </a:fld>
            <a:endParaRPr lang="en-US" altLang="ja-JP"/>
          </a:p>
        </p:txBody>
      </p:sp>
      <p:sp>
        <p:nvSpPr>
          <p:cNvPr id="1044482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D0BDADBA-29F5-4961-A8AE-8AA22E2F7DAA}" type="slidenum">
              <a:rPr lang="en-US" altLang="ja-JP" sz="1200">
                <a:latin typeface="Times New Roman" pitchFamily="18" charset="0"/>
              </a:rPr>
              <a:pPr algn="r" defTabSz="915988"/>
              <a:t>3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044483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714375" y="746125"/>
            <a:ext cx="5381625" cy="3725863"/>
          </a:xfrm>
          <a:ln/>
        </p:spPr>
      </p:sp>
      <p:sp>
        <p:nvSpPr>
          <p:cNvPr id="1044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8050" y="4721225"/>
            <a:ext cx="4989513" cy="447198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41B1C4-5C09-4689-8224-A250B4F1657B}" type="slidenum">
              <a:rPr lang="en-US" altLang="ja-JP"/>
              <a:pPr/>
              <a:t>4</a:t>
            </a:fld>
            <a:endParaRPr lang="en-US" altLang="ja-JP"/>
          </a:p>
        </p:txBody>
      </p:sp>
      <p:sp>
        <p:nvSpPr>
          <p:cNvPr id="1046530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9F4F6BFE-7B0E-4D4A-927E-99C1CCA9809E}" type="slidenum">
              <a:rPr lang="en-US" altLang="ja-JP" sz="1200">
                <a:latin typeface="Times New Roman" pitchFamily="18" charset="0"/>
              </a:rPr>
              <a:pPr algn="r" defTabSz="915988"/>
              <a:t>4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046531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36" tIns="45768" rIns="91536" bIns="45768" anchor="b"/>
          <a:lstStyle/>
          <a:p>
            <a:pPr algn="r" defTabSz="915988"/>
            <a:fld id="{5160CDE6-0194-49AB-9AA6-E5754E433F4A}" type="slidenum">
              <a:rPr lang="en-US" altLang="ja-JP" sz="1200">
                <a:latin typeface="Times New Roman" pitchFamily="18" charset="0"/>
              </a:rPr>
              <a:pPr algn="r" defTabSz="915988"/>
              <a:t>4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04653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695325" y="762000"/>
            <a:ext cx="5400675" cy="3740150"/>
          </a:xfrm>
          <a:ln/>
        </p:spPr>
      </p:sp>
      <p:sp>
        <p:nvSpPr>
          <p:cNvPr id="10465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536" tIns="45768" rIns="91536" bIns="45768"/>
          <a:lstStyle/>
          <a:p>
            <a:pPr algn="just"/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A2EAFA-3C8A-412C-A0E0-B35BB07415C5}" type="slidenum">
              <a:rPr lang="en-US" altLang="ja-JP"/>
              <a:pPr/>
              <a:t>5</a:t>
            </a:fld>
            <a:endParaRPr lang="en-US" altLang="ja-JP"/>
          </a:p>
        </p:txBody>
      </p:sp>
      <p:sp>
        <p:nvSpPr>
          <p:cNvPr id="1048578" name="Rectangle 7"/>
          <p:cNvSpPr txBox="1">
            <a:spLocks noGrp="1" noChangeArrowheads="1"/>
          </p:cNvSpPr>
          <p:nvPr/>
        </p:nvSpPr>
        <p:spPr bwMode="auto">
          <a:xfrm>
            <a:off x="3890963" y="9461500"/>
            <a:ext cx="2898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545" tIns="45773" rIns="91545" bIns="45773" anchor="b"/>
          <a:lstStyle/>
          <a:p>
            <a:pPr algn="r" defTabSz="915988"/>
            <a:fld id="{1A09BC79-9575-465D-8416-E1164B3E4A38}" type="slidenum">
              <a:rPr lang="en-US" altLang="ja-JP" sz="1200">
                <a:latin typeface="Times New Roman" pitchFamily="18" charset="0"/>
              </a:rPr>
              <a:pPr algn="r" defTabSz="915988"/>
              <a:t>5</a:t>
            </a:fld>
            <a:endParaRPr lang="en-US" altLang="ja-JP" sz="1200">
              <a:latin typeface="Times New Roman" pitchFamily="18" charset="0"/>
            </a:endParaRPr>
          </a:p>
        </p:txBody>
      </p:sp>
      <p:sp>
        <p:nvSpPr>
          <p:cNvPr id="10485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858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50AFD3-F471-48B8-89F2-51A9C77E3234}" type="slidenum">
              <a:rPr lang="en-US" altLang="ja-JP"/>
              <a:pPr/>
              <a:t>6</a:t>
            </a:fld>
            <a:endParaRPr lang="en-US" altLang="ja-JP"/>
          </a:p>
        </p:txBody>
      </p:sp>
      <p:sp>
        <p:nvSpPr>
          <p:cNvPr id="10526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C16CBF-E600-4D35-A278-0A869882B051}" type="slidenum">
              <a:rPr lang="en-US" altLang="ja-JP"/>
              <a:pPr/>
              <a:t>7</a:t>
            </a:fld>
            <a:endParaRPr lang="en-US" altLang="ja-JP"/>
          </a:p>
        </p:txBody>
      </p:sp>
      <p:sp>
        <p:nvSpPr>
          <p:cNvPr id="85401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692150" y="762000"/>
            <a:ext cx="5403850" cy="3740150"/>
          </a:xfrm>
          <a:ln/>
        </p:spPr>
      </p:sp>
      <p:sp>
        <p:nvSpPr>
          <p:cNvPr id="854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/>
              <a:t>System diagram.  </a:t>
            </a:r>
          </a:p>
          <a:p>
            <a:endParaRPr lang="en-US" altLang="ja-JP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401148-CB9E-417D-8B0D-9945DF556130}" type="slidenum">
              <a:rPr lang="en-US" altLang="ja-JP"/>
              <a:pPr/>
              <a:t>8</a:t>
            </a:fld>
            <a:endParaRPr lang="en-US" altLang="ja-JP"/>
          </a:p>
        </p:txBody>
      </p:sp>
      <p:sp>
        <p:nvSpPr>
          <p:cNvPr id="8171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>
                <a:latin typeface="Century" pitchFamily="18" charset="0"/>
              </a:rPr>
              <a:t>The first generation of REDSCAN has 4 NO output.  </a:t>
            </a:r>
          </a:p>
          <a:p>
            <a:r>
              <a:rPr lang="en-US" altLang="ja-JP">
                <a:latin typeface="Century" pitchFamily="18" charset="0"/>
              </a:rPr>
              <a:t>But, REDSCAN has Ethernet port for connecting PC area view finder and updating software program inside. </a:t>
            </a:r>
          </a:p>
          <a:p>
            <a:r>
              <a:rPr lang="en-US" altLang="ja-JP"/>
              <a:t>From middle of this year, REDSCAN unit can be connected with JVC on IP.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5EA184-DD07-4F26-A028-67D7C354BF6B}" type="slidenum">
              <a:rPr lang="en-US" altLang="ja-JP"/>
              <a:pPr/>
              <a:t>10</a:t>
            </a:fld>
            <a:endParaRPr lang="en-US" altLang="ja-JP"/>
          </a:p>
        </p:txBody>
      </p:sp>
      <p:sp>
        <p:nvSpPr>
          <p:cNvPr id="105472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hyoushi_all"/>
          <p:cNvPicPr>
            <a:picLocks noChangeAspect="1" noChangeArrowheads="1"/>
          </p:cNvPicPr>
          <p:nvPr/>
        </p:nvPicPr>
        <p:blipFill>
          <a:blip r:embed="rId2" cstate="print"/>
          <a:srcRect r="6" b="-24"/>
          <a:stretch>
            <a:fillRect/>
          </a:stretch>
        </p:blipFill>
        <p:spPr bwMode="auto">
          <a:xfrm>
            <a:off x="0" y="0"/>
            <a:ext cx="9899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85800" y="28956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95300" y="274638"/>
            <a:ext cx="89154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nakamen_obi"/>
          <p:cNvPicPr>
            <a:picLocks noChangeAspect="1" noChangeArrowheads="1"/>
          </p:cNvPicPr>
          <p:nvPr/>
        </p:nvPicPr>
        <p:blipFill>
          <a:blip r:embed="rId14" cstate="print"/>
          <a:srcRect r="-18"/>
          <a:stretch>
            <a:fillRect/>
          </a:stretch>
        </p:blipFill>
        <p:spPr bwMode="auto">
          <a:xfrm>
            <a:off x="0" y="750888"/>
            <a:ext cx="9559925" cy="392112"/>
          </a:xfrm>
          <a:prstGeom prst="rect">
            <a:avLst/>
          </a:prstGeom>
          <a:noFill/>
        </p:spPr>
      </p:pic>
      <p:pic>
        <p:nvPicPr>
          <p:cNvPr id="1034" name="Picture 10" descr="C:\Documents and Settings\tomo_ito\My Documents\Redwall_Biz\New REDWALL 販促\01 ロゴ\REDWALLのロゴデータ\Newlogo_2ss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416675"/>
            <a:ext cx="1447800" cy="44132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Times New Roman" pitchFamily="18" charset="0"/>
          <a:ea typeface="ＭＳ Ｐゴシック" pitchFamily="3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jpe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4.png"/><Relationship Id="rId4" Type="http://schemas.openxmlformats.org/officeDocument/2006/relationships/image" Target="../media/image5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Redscan%20movie.wmv" TargetMode="External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eg"/><Relationship Id="rId5" Type="http://schemas.openxmlformats.org/officeDocument/2006/relationships/image" Target="../media/image69.gif"/><Relationship Id="rId4" Type="http://schemas.openxmlformats.org/officeDocument/2006/relationships/image" Target="../media/image6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video" Target="file:///D:\WORK\2009\&#12503;&#12524;&#12476;&#12531;\Company%20profile_2009%20ver.1.0\LaserScan.wmv" TargetMode="External"/><Relationship Id="rId1" Type="http://schemas.openxmlformats.org/officeDocument/2006/relationships/video" Target="file:///D:\WORK\2009\&#12499;&#12487;&#12458;&amp;&#20889;&#30495;\REDWALL%20V\SIP100_PTZ_convergence.wmv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jpeg"/><Relationship Id="rId4" Type="http://schemas.openxmlformats.org/officeDocument/2006/relationships/hyperlink" Target="http://www.google.co.jp/imgres?imgurl=http://www.lcasales.com/Fiber%2520Sensys%2520Logo.gif&amp;imgrefurl=http://www.lcasales.com/manu.htm&amp;usg=__IVPaqM5rUnRbHOm9fjtL0rCfAC4=&amp;h=65&amp;w=356&amp;sz=4&amp;hl=ja&amp;start=6&amp;zoom=1&amp;tbnid=NKOkG4PYmZyL_M:&amp;tbnh=22&amp;tbnw=121&amp;ei=RpAKTtGcNsPMmAW-1YmoAQ&amp;prev=/search%3Fq%3DFiber%2Bsensys%26hl%3Dja%26sa%3DG%26biw%3D1024%26bih%3D571%26gbv%3D2%26tbm%3Disch&amp;itbs=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4.jpeg"/><Relationship Id="rId4" Type="http://schemas.openxmlformats.org/officeDocument/2006/relationships/image" Target="../media/image113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1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7" Type="http://schemas.openxmlformats.org/officeDocument/2006/relationships/image" Target="../media/image1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7.jpeg"/><Relationship Id="rId4" Type="http://schemas.openxmlformats.org/officeDocument/2006/relationships/image" Target="../media/image1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6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hyperlink" Target="http://www.honeywell.com/" TargetMode="External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11" Type="http://schemas.openxmlformats.org/officeDocument/2006/relationships/image" Target="../media/image35.png"/><Relationship Id="rId5" Type="http://schemas.openxmlformats.org/officeDocument/2006/relationships/image" Target="../media/image30.png"/><Relationship Id="rId10" Type="http://schemas.openxmlformats.org/officeDocument/2006/relationships/image" Target="../media/image34.png"/><Relationship Id="rId4" Type="http://schemas.openxmlformats.org/officeDocument/2006/relationships/image" Target="../media/image29.pn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7" name="Rectangle 7"/>
          <p:cNvSpPr>
            <a:spLocks noChangeArrowheads="1"/>
          </p:cNvSpPr>
          <p:nvPr/>
        </p:nvSpPr>
        <p:spPr bwMode="auto">
          <a:xfrm>
            <a:off x="0" y="6400800"/>
            <a:ext cx="18288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00451" name="Text Box 3"/>
          <p:cNvSpPr txBox="1">
            <a:spLocks noChangeArrowheads="1"/>
          </p:cNvSpPr>
          <p:nvPr/>
        </p:nvSpPr>
        <p:spPr bwMode="auto">
          <a:xfrm>
            <a:off x="1600200" y="2590800"/>
            <a:ext cx="6629400" cy="205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Знакомство с продуктами</a:t>
            </a:r>
            <a:r>
              <a:rPr lang="en-US" altLang="ja-JP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en-US" altLang="ja-JP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</a:t>
            </a:r>
            <a:endParaRPr lang="en-US" altLang="ja-JP" sz="3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endParaRPr lang="en-US" altLang="ja-JP" sz="1200" b="1"/>
          </a:p>
          <a:p>
            <a:pPr algn="ctr">
              <a:spcBef>
                <a:spcPct val="50000"/>
              </a:spcBef>
            </a:pPr>
            <a:r>
              <a:rPr lang="ru-RU" altLang="ja-JP" sz="1600" b="1">
                <a:latin typeface="Arial" charset="0"/>
              </a:rPr>
              <a:t>Сентябрь</a:t>
            </a:r>
            <a:r>
              <a:rPr lang="en-US" altLang="ja-JP" sz="1600" b="1"/>
              <a:t> 2012</a:t>
            </a:r>
            <a:endParaRPr lang="en-US" altLang="ja-JP" sz="40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9056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5237163"/>
            <a:ext cx="3276600" cy="162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0565" name="Picture 9" descr="D:\New REDWALL 販促\06 製品写真\SIP_302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" b="-3"/>
          <a:stretch>
            <a:fillRect/>
          </a:stretch>
        </p:blipFill>
        <p:spPr bwMode="auto">
          <a:xfrm>
            <a:off x="6781800" y="152400"/>
            <a:ext cx="297180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05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3352800"/>
            <a:ext cx="16494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057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9718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698" name="Group 77"/>
          <p:cNvGrpSpPr>
            <a:grpSpLocks noChangeAspect="1"/>
          </p:cNvGrpSpPr>
          <p:nvPr/>
        </p:nvGrpSpPr>
        <p:grpSpPr bwMode="auto">
          <a:xfrm>
            <a:off x="6705600" y="1423988"/>
            <a:ext cx="2895600" cy="1963737"/>
            <a:chOff x="1575" y="5452"/>
            <a:chExt cx="8760" cy="5940"/>
          </a:xfrm>
        </p:grpSpPr>
        <p:pic>
          <p:nvPicPr>
            <p:cNvPr id="1053699" name="Picture 7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75" y="5452"/>
              <a:ext cx="8760" cy="5940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sp>
          <p:nvSpPr>
            <p:cNvPr id="1053700" name="Rectangle 79"/>
            <p:cNvSpPr>
              <a:spLocks noChangeAspect="1" noChangeArrowheads="1"/>
            </p:cNvSpPr>
            <p:nvPr/>
          </p:nvSpPr>
          <p:spPr bwMode="auto">
            <a:xfrm>
              <a:off x="8070" y="9442"/>
              <a:ext cx="75" cy="1110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53701" name="Picture 80" descr="C:\Documents and Settings\tomo_ito\デスクトップ\rls-migi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100" y="9427"/>
              <a:ext cx="240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3702" name="Freeform 81"/>
            <p:cNvSpPr>
              <a:spLocks noChangeAspect="1"/>
            </p:cNvSpPr>
            <p:nvPr/>
          </p:nvSpPr>
          <p:spPr bwMode="auto">
            <a:xfrm>
              <a:off x="1575" y="9442"/>
              <a:ext cx="8745" cy="1950"/>
            </a:xfrm>
            <a:custGeom>
              <a:avLst/>
              <a:gdLst>
                <a:gd name="T0" fmla="*/ 7785 w 583"/>
                <a:gd name="T1" fmla="*/ 0 h 130"/>
                <a:gd name="T2" fmla="*/ 0 w 583"/>
                <a:gd name="T3" fmla="*/ 765 h 130"/>
                <a:gd name="T4" fmla="*/ 15 w 583"/>
                <a:gd name="T5" fmla="*/ 1920 h 130"/>
                <a:gd name="T6" fmla="*/ 8745 w 583"/>
                <a:gd name="T7" fmla="*/ 1950 h 130"/>
                <a:gd name="T8" fmla="*/ 8745 w 583"/>
                <a:gd name="T9" fmla="*/ 15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3"/>
                <a:gd name="T16" fmla="*/ 0 h 130"/>
                <a:gd name="T17" fmla="*/ 583 w 583"/>
                <a:gd name="T18" fmla="*/ 130 h 1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3" h="130">
                  <a:moveTo>
                    <a:pt x="519" y="0"/>
                  </a:moveTo>
                  <a:lnTo>
                    <a:pt x="0" y="51"/>
                  </a:lnTo>
                  <a:lnTo>
                    <a:pt x="1" y="128"/>
                  </a:lnTo>
                  <a:lnTo>
                    <a:pt x="583" y="130"/>
                  </a:lnTo>
                  <a:lnTo>
                    <a:pt x="583" y="1"/>
                  </a:lnTo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08018" name="Text Box 82"/>
          <p:cNvSpPr txBox="1">
            <a:spLocks noChangeAspect="1" noChangeArrowheads="1"/>
          </p:cNvSpPr>
          <p:nvPr/>
        </p:nvSpPr>
        <p:spPr bwMode="auto">
          <a:xfrm>
            <a:off x="79375" y="381000"/>
            <a:ext cx="708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установки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(RLS-3060)</a:t>
            </a:r>
          </a:p>
        </p:txBody>
      </p:sp>
      <p:sp>
        <p:nvSpPr>
          <p:cNvPr id="1053704" name="Text Box 83"/>
          <p:cNvSpPr txBox="1">
            <a:spLocks noChangeArrowheads="1"/>
          </p:cNvSpPr>
          <p:nvPr/>
        </p:nvSpPr>
        <p:spPr bwMode="auto">
          <a:xfrm>
            <a:off x="533400" y="12954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внешней стороны забора</a:t>
            </a:r>
            <a:r>
              <a:rPr lang="en-US" altLang="ja-JP" sz="2000"/>
              <a:t> </a:t>
            </a:r>
          </a:p>
        </p:txBody>
      </p:sp>
      <p:sp>
        <p:nvSpPr>
          <p:cNvPr id="1053705" name="Text Box 85"/>
          <p:cNvSpPr txBox="1">
            <a:spLocks noChangeArrowheads="1"/>
          </p:cNvSpPr>
          <p:nvPr/>
        </p:nvSpPr>
        <p:spPr bwMode="auto">
          <a:xfrm>
            <a:off x="533400" y="1676400"/>
            <a:ext cx="5486400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Раннее оповещение о приближении нарушителя к забору</a:t>
            </a:r>
            <a:r>
              <a:rPr lang="en-US" altLang="ja-JP" sz="1400"/>
              <a:t>. 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Простая и гибкая настройка зоны детекции, отсутствие ложных тревог, вызванных качеством забора, светом, движением теней.</a:t>
            </a:r>
            <a:r>
              <a:rPr lang="en-US" altLang="ja-JP" sz="1400"/>
              <a:t> </a:t>
            </a:r>
          </a:p>
        </p:txBody>
      </p:sp>
      <p:pic>
        <p:nvPicPr>
          <p:cNvPr id="1053706" name="Picture 88" descr="C:\Users\tomo_ito\Desktop\GettyImages_200361677-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3733800"/>
            <a:ext cx="2895600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3707" name="Text Box 92"/>
          <p:cNvSpPr txBox="1">
            <a:spLocks noChangeArrowheads="1"/>
          </p:cNvSpPr>
          <p:nvPr/>
        </p:nvSpPr>
        <p:spPr bwMode="auto">
          <a:xfrm>
            <a:off x="560388" y="3644900"/>
            <a:ext cx="434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узкого пространства</a:t>
            </a:r>
            <a:endParaRPr lang="en-US" altLang="ja-JP" sz="2000" u="sng"/>
          </a:p>
        </p:txBody>
      </p:sp>
      <p:sp>
        <p:nvSpPr>
          <p:cNvPr id="1053708" name="Text Box 93"/>
          <p:cNvSpPr txBox="1">
            <a:spLocks noChangeArrowheads="1"/>
          </p:cNvSpPr>
          <p:nvPr/>
        </p:nvSpPr>
        <p:spPr bwMode="auto">
          <a:xfrm>
            <a:off x="533400" y="4043363"/>
            <a:ext cx="5638800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Защита узкого пространства контрольной полосы между двумя заборами или забором и зданием на объектах с повышенными требованиями к безопасности</a:t>
            </a:r>
            <a:r>
              <a:rPr lang="en-US" altLang="ja-JP" sz="1400"/>
              <a:t>.  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Возможность создания очень узкой зоны с высокой точностью детекции</a:t>
            </a:r>
            <a:r>
              <a:rPr lang="en-US" altLang="ja-JP" sz="1400"/>
              <a:t> </a:t>
            </a:r>
            <a:r>
              <a:rPr lang="ru-RU" altLang="ja-JP" sz="1400"/>
              <a:t>вдоль забора или стены здания</a:t>
            </a:r>
            <a:r>
              <a:rPr lang="en-US" altLang="ja-JP" sz="1400"/>
              <a:t>. </a:t>
            </a:r>
            <a:r>
              <a:rPr lang="ru-RU" altLang="ja-JP" sz="1400"/>
              <a:t>С помощью </a:t>
            </a:r>
            <a:r>
              <a:rPr lang="en-US" altLang="ja-JP" sz="1400"/>
              <a:t>Redscan</a:t>
            </a:r>
            <a:r>
              <a:rPr lang="ru-RU" altLang="ja-JP" sz="1400"/>
              <a:t> также можно предотвращать попытки перелаза через различные инженерные заграждения</a:t>
            </a:r>
            <a:r>
              <a:rPr lang="en-US" altLang="ja-JP" sz="1400"/>
              <a:t>. </a:t>
            </a:r>
          </a:p>
        </p:txBody>
      </p:sp>
      <p:sp>
        <p:nvSpPr>
          <p:cNvPr id="1053709" name="Rectangle 13"/>
          <p:cNvSpPr>
            <a:spLocks noChangeArrowheads="1"/>
          </p:cNvSpPr>
          <p:nvPr/>
        </p:nvSpPr>
        <p:spPr bwMode="auto">
          <a:xfrm>
            <a:off x="6826250" y="4002088"/>
            <a:ext cx="36513" cy="1839912"/>
          </a:xfrm>
          <a:prstGeom prst="rect">
            <a:avLst/>
          </a:prstGeom>
          <a:solidFill>
            <a:srgbClr val="969696"/>
          </a:solidFill>
          <a:ln w="952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pic>
        <p:nvPicPr>
          <p:cNvPr id="1053710" name="Picture 9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96088" y="3886200"/>
            <a:ext cx="22701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3711" name="Freeform 15"/>
          <p:cNvSpPr>
            <a:spLocks/>
          </p:cNvSpPr>
          <p:nvPr/>
        </p:nvSpPr>
        <p:spPr bwMode="auto">
          <a:xfrm>
            <a:off x="6705600" y="3981450"/>
            <a:ext cx="2019300" cy="1866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72" y="488"/>
              </a:cxn>
              <a:cxn ang="0">
                <a:pos x="1272" y="920"/>
              </a:cxn>
              <a:cxn ang="0">
                <a:pos x="548" y="1176"/>
              </a:cxn>
              <a:cxn ang="0">
                <a:pos x="0" y="1176"/>
              </a:cxn>
              <a:cxn ang="0">
                <a:pos x="0" y="0"/>
              </a:cxn>
            </a:cxnLst>
            <a:rect l="0" t="0" r="r" b="b"/>
            <a:pathLst>
              <a:path w="1272" h="1176">
                <a:moveTo>
                  <a:pt x="0" y="0"/>
                </a:moveTo>
                <a:lnTo>
                  <a:pt x="1272" y="488"/>
                </a:lnTo>
                <a:lnTo>
                  <a:pt x="1272" y="920"/>
                </a:lnTo>
                <a:lnTo>
                  <a:pt x="548" y="1176"/>
                </a:lnTo>
                <a:lnTo>
                  <a:pt x="0" y="1176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 w="9525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62" name="Text Box 2"/>
          <p:cNvSpPr txBox="1">
            <a:spLocks noChangeAspect="1" noChangeArrowheads="1"/>
          </p:cNvSpPr>
          <p:nvPr/>
        </p:nvSpPr>
        <p:spPr bwMode="auto">
          <a:xfrm>
            <a:off x="79375" y="381000"/>
            <a:ext cx="7312025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установки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(RLS-3060)</a:t>
            </a:r>
          </a:p>
          <a:p>
            <a:pPr>
              <a:spcBef>
                <a:spcPct val="50000"/>
              </a:spcBef>
            </a:pPr>
            <a:endParaRPr lang="en-US" altLang="ja-JP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1055747" name="Group 4"/>
          <p:cNvGrpSpPr>
            <a:grpSpLocks/>
          </p:cNvGrpSpPr>
          <p:nvPr/>
        </p:nvGrpSpPr>
        <p:grpSpPr bwMode="auto">
          <a:xfrm>
            <a:off x="5562600" y="1447800"/>
            <a:ext cx="3124200" cy="2209800"/>
            <a:chOff x="3534" y="3175"/>
            <a:chExt cx="6000" cy="4680"/>
          </a:xfrm>
        </p:grpSpPr>
        <p:pic>
          <p:nvPicPr>
            <p:cNvPr id="1055748" name="Picture 5" descr="Fotolia_3112275_M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34" y="3175"/>
              <a:ext cx="6000" cy="45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5749" name="Picture 6" descr="rls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34" y="4255"/>
              <a:ext cx="435" cy="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5750" name="Freeform 7"/>
            <p:cNvSpPr>
              <a:spLocks/>
            </p:cNvSpPr>
            <p:nvPr/>
          </p:nvSpPr>
          <p:spPr bwMode="auto">
            <a:xfrm>
              <a:off x="4234" y="4075"/>
              <a:ext cx="1700" cy="3780"/>
            </a:xfrm>
            <a:custGeom>
              <a:avLst/>
              <a:gdLst>
                <a:gd name="T0" fmla="*/ 700 w 1700"/>
                <a:gd name="T1" fmla="*/ 360 h 3780"/>
                <a:gd name="T2" fmla="*/ 1700 w 1700"/>
                <a:gd name="T3" fmla="*/ 0 h 3780"/>
                <a:gd name="T4" fmla="*/ 1700 w 1700"/>
                <a:gd name="T5" fmla="*/ 3780 h 3780"/>
                <a:gd name="T6" fmla="*/ 0 w 1700"/>
                <a:gd name="T7" fmla="*/ 3240 h 3780"/>
                <a:gd name="T8" fmla="*/ 100 w 1700"/>
                <a:gd name="T9" fmla="*/ 1080 h 3780"/>
                <a:gd name="T10" fmla="*/ 500 w 1700"/>
                <a:gd name="T11" fmla="*/ 360 h 3780"/>
                <a:gd name="T12" fmla="*/ 700 w 1700"/>
                <a:gd name="T13" fmla="*/ 360 h 37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00"/>
                <a:gd name="T22" fmla="*/ 0 h 3780"/>
                <a:gd name="T23" fmla="*/ 1700 w 1700"/>
                <a:gd name="T24" fmla="*/ 3780 h 37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00" h="3780">
                  <a:moveTo>
                    <a:pt x="700" y="360"/>
                  </a:moveTo>
                  <a:lnTo>
                    <a:pt x="1700" y="0"/>
                  </a:lnTo>
                  <a:lnTo>
                    <a:pt x="1700" y="3780"/>
                  </a:lnTo>
                  <a:lnTo>
                    <a:pt x="0" y="3240"/>
                  </a:lnTo>
                  <a:lnTo>
                    <a:pt x="100" y="1080"/>
                  </a:lnTo>
                  <a:lnTo>
                    <a:pt x="500" y="360"/>
                  </a:lnTo>
                  <a:lnTo>
                    <a:pt x="700" y="360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55751" name="Text Box 8"/>
          <p:cNvSpPr txBox="1">
            <a:spLocks noChangeArrowheads="1"/>
          </p:cNvSpPr>
          <p:nvPr/>
        </p:nvSpPr>
        <p:spPr bwMode="auto">
          <a:xfrm>
            <a:off x="533400" y="1066800"/>
            <a:ext cx="609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окон/стен зданий</a:t>
            </a:r>
            <a:endParaRPr lang="en-US" altLang="ja-JP" sz="2000" u="sng"/>
          </a:p>
        </p:txBody>
      </p:sp>
      <p:sp>
        <p:nvSpPr>
          <p:cNvPr id="1055752" name="Text Box 9"/>
          <p:cNvSpPr txBox="1">
            <a:spLocks noChangeArrowheads="1"/>
          </p:cNvSpPr>
          <p:nvPr/>
        </p:nvSpPr>
        <p:spPr bwMode="auto">
          <a:xfrm>
            <a:off x="609600" y="1524000"/>
            <a:ext cx="4876800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Защита от проникновения через окна или стены</a:t>
            </a:r>
            <a:r>
              <a:rPr lang="en-US" altLang="ja-JP" sz="1400"/>
              <a:t>. </a:t>
            </a:r>
            <a:r>
              <a:rPr lang="ru-RU" altLang="ja-JP" sz="1400"/>
              <a:t>Защита фасадов и окон, представляющих большую ценность,</a:t>
            </a:r>
            <a:r>
              <a:rPr lang="en-US" altLang="ja-JP" sz="1400"/>
              <a:t> </a:t>
            </a:r>
            <a:r>
              <a:rPr lang="ru-RU" altLang="ja-JP" sz="1400"/>
              <a:t>от вандализма или граффити</a:t>
            </a:r>
            <a:r>
              <a:rPr lang="en-US" altLang="ja-JP" sz="1400"/>
              <a:t>.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Зона детектора полностью покрывает окна и стены</a:t>
            </a:r>
            <a:r>
              <a:rPr lang="en-US" altLang="ja-JP" sz="1400"/>
              <a:t>. </a:t>
            </a:r>
            <a:r>
              <a:rPr lang="ru-RU" altLang="ja-JP" sz="1400"/>
              <a:t>Простота в установке</a:t>
            </a:r>
            <a:r>
              <a:rPr lang="en-US" altLang="ja-JP" sz="1400"/>
              <a:t>. </a:t>
            </a:r>
            <a:r>
              <a:rPr lang="ru-RU" altLang="ja-JP" sz="1400"/>
              <a:t>При отсутствии неровностей фасада</a:t>
            </a:r>
            <a:r>
              <a:rPr lang="en-US" altLang="ja-JP" sz="1400"/>
              <a:t>, </a:t>
            </a:r>
            <a:r>
              <a:rPr lang="ru-RU" altLang="ja-JP" sz="1400"/>
              <a:t>всего 1 датчик </a:t>
            </a:r>
            <a:r>
              <a:rPr lang="en-US" altLang="ja-JP" sz="1400"/>
              <a:t>Redscan </a:t>
            </a:r>
            <a:r>
              <a:rPr lang="ru-RU" altLang="ja-JP" sz="1400"/>
              <a:t>закрывает всю внешнюю поверхность здания</a:t>
            </a:r>
            <a:r>
              <a:rPr lang="en-US" altLang="ja-JP" sz="1400"/>
              <a:t>. </a:t>
            </a:r>
          </a:p>
        </p:txBody>
      </p:sp>
      <p:grpSp>
        <p:nvGrpSpPr>
          <p:cNvPr id="1055753" name="Group 10"/>
          <p:cNvGrpSpPr>
            <a:grpSpLocks noChangeAspect="1"/>
          </p:cNvGrpSpPr>
          <p:nvPr/>
        </p:nvGrpSpPr>
        <p:grpSpPr bwMode="auto">
          <a:xfrm>
            <a:off x="5943600" y="3810000"/>
            <a:ext cx="2286000" cy="1711325"/>
            <a:chOff x="30" y="29"/>
            <a:chExt cx="453" cy="339"/>
          </a:xfrm>
        </p:grpSpPr>
        <p:pic>
          <p:nvPicPr>
            <p:cNvPr id="1055754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" y="29"/>
              <a:ext cx="453" cy="339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1055755" name="Picture 12" descr="RL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53" y="173"/>
              <a:ext cx="20" cy="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5756" name="Picture 13" descr="屋外ハウジング for UWC-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9" y="36"/>
              <a:ext cx="18" cy="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5757" name="Freeform 14"/>
            <p:cNvSpPr>
              <a:spLocks noChangeAspect="1"/>
            </p:cNvSpPr>
            <p:nvPr/>
          </p:nvSpPr>
          <p:spPr bwMode="auto">
            <a:xfrm>
              <a:off x="32" y="185"/>
              <a:ext cx="451" cy="182"/>
            </a:xfrm>
            <a:custGeom>
              <a:avLst/>
              <a:gdLst>
                <a:gd name="T0" fmla="*/ 449 w 451"/>
                <a:gd name="T1" fmla="*/ 1 h 182"/>
                <a:gd name="T2" fmla="*/ 312 w 451"/>
                <a:gd name="T3" fmla="*/ 0 h 182"/>
                <a:gd name="T4" fmla="*/ 0 w 451"/>
                <a:gd name="T5" fmla="*/ 1 h 182"/>
                <a:gd name="T6" fmla="*/ 0 w 451"/>
                <a:gd name="T7" fmla="*/ 182 h 182"/>
                <a:gd name="T8" fmla="*/ 451 w 451"/>
                <a:gd name="T9" fmla="*/ 182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1"/>
                <a:gd name="T16" fmla="*/ 0 h 182"/>
                <a:gd name="T17" fmla="*/ 451 w 451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1" h="182">
                  <a:moveTo>
                    <a:pt x="449" y="1"/>
                  </a:moveTo>
                  <a:lnTo>
                    <a:pt x="312" y="0"/>
                  </a:lnTo>
                  <a:lnTo>
                    <a:pt x="0" y="1"/>
                  </a:lnTo>
                  <a:lnTo>
                    <a:pt x="0" y="182"/>
                  </a:lnTo>
                  <a:lnTo>
                    <a:pt x="451" y="182"/>
                  </a:lnTo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55758" name="Group 15"/>
          <p:cNvGrpSpPr>
            <a:grpSpLocks noChangeAspect="1"/>
          </p:cNvGrpSpPr>
          <p:nvPr/>
        </p:nvGrpSpPr>
        <p:grpSpPr bwMode="auto">
          <a:xfrm>
            <a:off x="7467600" y="5205413"/>
            <a:ext cx="2365375" cy="1565275"/>
            <a:chOff x="1012" y="27"/>
            <a:chExt cx="488" cy="323"/>
          </a:xfrm>
        </p:grpSpPr>
        <p:pic>
          <p:nvPicPr>
            <p:cNvPr id="1055759" name="Picture 1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012" y="27"/>
              <a:ext cx="488" cy="323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1055760" name="Picture 17" descr="RLS-306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328" y="71"/>
              <a:ext cx="20" cy="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5761" name="Freeform 18"/>
            <p:cNvSpPr>
              <a:spLocks noChangeAspect="1"/>
            </p:cNvSpPr>
            <p:nvPr/>
          </p:nvSpPr>
          <p:spPr bwMode="auto">
            <a:xfrm>
              <a:off x="1012" y="69"/>
              <a:ext cx="487" cy="226"/>
            </a:xfrm>
            <a:custGeom>
              <a:avLst/>
              <a:gdLst>
                <a:gd name="T0" fmla="*/ 487 w 487"/>
                <a:gd name="T1" fmla="*/ 0 h 226"/>
                <a:gd name="T2" fmla="*/ 74 w 487"/>
                <a:gd name="T3" fmla="*/ 36 h 226"/>
                <a:gd name="T4" fmla="*/ 0 w 487"/>
                <a:gd name="T5" fmla="*/ 105 h 226"/>
                <a:gd name="T6" fmla="*/ 0 w 487"/>
                <a:gd name="T7" fmla="*/ 168 h 226"/>
                <a:gd name="T8" fmla="*/ 202 w 487"/>
                <a:gd name="T9" fmla="*/ 156 h 226"/>
                <a:gd name="T10" fmla="*/ 140 w 487"/>
                <a:gd name="T11" fmla="*/ 226 h 226"/>
                <a:gd name="T12" fmla="*/ 486 w 487"/>
                <a:gd name="T13" fmla="*/ 220 h 2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7"/>
                <a:gd name="T22" fmla="*/ 0 h 226"/>
                <a:gd name="T23" fmla="*/ 487 w 487"/>
                <a:gd name="T24" fmla="*/ 226 h 2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7" h="226">
                  <a:moveTo>
                    <a:pt x="487" y="0"/>
                  </a:moveTo>
                  <a:lnTo>
                    <a:pt x="74" y="36"/>
                  </a:lnTo>
                  <a:lnTo>
                    <a:pt x="0" y="105"/>
                  </a:lnTo>
                  <a:lnTo>
                    <a:pt x="0" y="168"/>
                  </a:lnTo>
                  <a:lnTo>
                    <a:pt x="202" y="156"/>
                  </a:lnTo>
                  <a:lnTo>
                    <a:pt x="140" y="226"/>
                  </a:lnTo>
                  <a:lnTo>
                    <a:pt x="486" y="220"/>
                  </a:lnTo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55762" name="Text Box 19"/>
          <p:cNvSpPr txBox="1">
            <a:spLocks noChangeArrowheads="1"/>
          </p:cNvSpPr>
          <p:nvPr/>
        </p:nvSpPr>
        <p:spPr bwMode="auto">
          <a:xfrm>
            <a:off x="304800" y="3810000"/>
            <a:ext cx="441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крыш</a:t>
            </a:r>
            <a:r>
              <a:rPr lang="en-US" altLang="ja-JP" sz="2000" u="sng">
                <a:ea typeface="ＭＳ 明朝" pitchFamily="49" charset="-128"/>
              </a:rPr>
              <a:t> / </a:t>
            </a:r>
            <a:r>
              <a:rPr lang="ru-RU" altLang="ja-JP" sz="2000" u="sng">
                <a:ea typeface="ＭＳ 明朝" pitchFamily="49" charset="-128"/>
              </a:rPr>
              <a:t>мансардных окон</a:t>
            </a:r>
            <a:endParaRPr lang="en-US" altLang="ja-JP" sz="2000" u="sng">
              <a:ea typeface="ＭＳ 明朝" pitchFamily="49" charset="-128"/>
            </a:endParaRPr>
          </a:p>
        </p:txBody>
      </p:sp>
      <p:sp>
        <p:nvSpPr>
          <p:cNvPr id="1055763" name="Text Box 20"/>
          <p:cNvSpPr txBox="1">
            <a:spLocks noChangeArrowheads="1"/>
          </p:cNvSpPr>
          <p:nvPr/>
        </p:nvSpPr>
        <p:spPr bwMode="auto">
          <a:xfrm>
            <a:off x="381000" y="4267200"/>
            <a:ext cx="5508625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Защита от проникновения через крышу или окна.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Зона детекции полностью повторяет размеры и геометрию крыши</a:t>
            </a:r>
            <a:r>
              <a:rPr lang="en-US" altLang="ja-JP" sz="1400"/>
              <a:t>. </a:t>
            </a:r>
            <a:r>
              <a:rPr lang="ru-RU" altLang="ja-JP" sz="1400"/>
              <a:t>Для плоских крыш всего</a:t>
            </a:r>
            <a:r>
              <a:rPr lang="en-US" altLang="ja-JP" sz="1400"/>
              <a:t> 1 </a:t>
            </a:r>
            <a:r>
              <a:rPr lang="ru-RU" altLang="ja-JP" sz="1400"/>
              <a:t>датчика</a:t>
            </a:r>
            <a:r>
              <a:rPr lang="en-US" altLang="ja-JP" sz="1400"/>
              <a:t> RLS </a:t>
            </a:r>
            <a:r>
              <a:rPr lang="ru-RU" altLang="ja-JP" sz="1400"/>
              <a:t>достаточно для покрытия всей площади</a:t>
            </a:r>
            <a:r>
              <a:rPr lang="en-US" altLang="ja-JP" sz="1400"/>
              <a:t>. </a:t>
            </a:r>
            <a:r>
              <a:rPr lang="ru-RU" altLang="ja-JP" sz="1400"/>
              <a:t>Возможность настройки чувствительности согласно размеров и скорости движения объекта для фильтрации ложных тревог, генерируемых птицами, котами и т.д.</a:t>
            </a:r>
            <a:endParaRPr lang="en-US" altLang="ja-JP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94" name="Text Box 2"/>
          <p:cNvSpPr txBox="1">
            <a:spLocks noChangeArrowheads="1"/>
          </p:cNvSpPr>
          <p:nvPr/>
        </p:nvSpPr>
        <p:spPr bwMode="auto">
          <a:xfrm>
            <a:off x="533400" y="1066800"/>
            <a:ext cx="678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от перелаза через инженерное заграждение</a:t>
            </a:r>
            <a:endParaRPr lang="en-US" altLang="ja-JP" sz="2000" u="sng"/>
          </a:p>
        </p:txBody>
      </p:sp>
      <p:sp>
        <p:nvSpPr>
          <p:cNvPr id="1057795" name="Text Box 3"/>
          <p:cNvSpPr txBox="1">
            <a:spLocks noChangeArrowheads="1"/>
          </p:cNvSpPr>
          <p:nvPr/>
        </p:nvSpPr>
        <p:spPr bwMode="auto">
          <a:xfrm>
            <a:off x="609600" y="1524000"/>
            <a:ext cx="5562600" cy="232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Защита от вторжения посредством перелаза через заборы.</a:t>
            </a:r>
            <a:endParaRPr lang="en-US" altLang="ja-JP" sz="1400"/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 </a:t>
            </a:r>
          </a:p>
          <a:p>
            <a:pPr lvl="1">
              <a:spcBef>
                <a:spcPct val="50000"/>
              </a:spcBef>
            </a:pPr>
            <a:r>
              <a:rPr lang="en-US" altLang="ja-JP" sz="1400"/>
              <a:t>Redscan </a:t>
            </a:r>
            <a:r>
              <a:rPr lang="ru-RU" altLang="ja-JP" sz="1400"/>
              <a:t>создает четкую и гибкую в настройке зону прямо над верхним торцом забора</a:t>
            </a:r>
            <a:r>
              <a:rPr lang="en-US" altLang="ja-JP" sz="1400"/>
              <a:t>. </a:t>
            </a:r>
            <a:r>
              <a:rPr lang="ru-RU" altLang="ja-JP" sz="1400"/>
              <a:t>Наиболее простой и быстрый способ монтажа – установка на стене близлежащего здания</a:t>
            </a:r>
            <a:r>
              <a:rPr lang="en-US" altLang="ja-JP" sz="1400"/>
              <a:t>. </a:t>
            </a:r>
            <a:r>
              <a:rPr lang="ru-RU" altLang="ja-JP" sz="1400"/>
              <a:t>Отсутствие необходимости искать корректную позицию для установки по линии забора, датчик не нарушает общий эстетический вид здания</a:t>
            </a:r>
            <a:r>
              <a:rPr lang="en-US" altLang="ja-JP" sz="1400"/>
              <a:t>.</a:t>
            </a:r>
          </a:p>
        </p:txBody>
      </p:sp>
      <p:sp>
        <p:nvSpPr>
          <p:cNvPr id="809988" name="Text Box 4"/>
          <p:cNvSpPr txBox="1">
            <a:spLocks noChangeAspect="1" noChangeArrowheads="1"/>
          </p:cNvSpPr>
          <p:nvPr/>
        </p:nvSpPr>
        <p:spPr bwMode="auto">
          <a:xfrm>
            <a:off x="79375" y="381000"/>
            <a:ext cx="708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установки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(RLS-3060) </a:t>
            </a:r>
          </a:p>
        </p:txBody>
      </p:sp>
      <p:grpSp>
        <p:nvGrpSpPr>
          <p:cNvPr id="1057797" name="Group 5"/>
          <p:cNvGrpSpPr>
            <a:grpSpLocks noChangeAspect="1"/>
          </p:cNvGrpSpPr>
          <p:nvPr/>
        </p:nvGrpSpPr>
        <p:grpSpPr bwMode="auto">
          <a:xfrm>
            <a:off x="6781800" y="1524000"/>
            <a:ext cx="2590800" cy="2438400"/>
            <a:chOff x="2753" y="5407"/>
            <a:chExt cx="6405" cy="6030"/>
          </a:xfrm>
        </p:grpSpPr>
        <p:pic>
          <p:nvPicPr>
            <p:cNvPr id="1057798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r="-20" b="-20"/>
            <a:stretch>
              <a:fillRect/>
            </a:stretch>
          </p:blipFill>
          <p:spPr bwMode="auto">
            <a:xfrm>
              <a:off x="2753" y="5407"/>
              <a:ext cx="6405" cy="6030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pic>
          <p:nvPicPr>
            <p:cNvPr id="1057799" name="Picture 7" descr="C:\Documents and Settings\tomo_ito\デスクトップ\rls2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18000"/>
            </a:blip>
            <a:srcRect/>
            <a:stretch>
              <a:fillRect/>
            </a:stretch>
          </p:blipFill>
          <p:spPr bwMode="auto">
            <a:xfrm>
              <a:off x="6938" y="7717"/>
              <a:ext cx="390" cy="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7800" name="Freeform 8"/>
            <p:cNvSpPr>
              <a:spLocks noChangeAspect="1"/>
            </p:cNvSpPr>
            <p:nvPr/>
          </p:nvSpPr>
          <p:spPr bwMode="auto">
            <a:xfrm>
              <a:off x="4868" y="6892"/>
              <a:ext cx="3375" cy="4155"/>
            </a:xfrm>
            <a:custGeom>
              <a:avLst/>
              <a:gdLst>
                <a:gd name="T0" fmla="*/ 3090 w 225"/>
                <a:gd name="T1" fmla="*/ 1305 h 277"/>
                <a:gd name="T2" fmla="*/ 0 w 225"/>
                <a:gd name="T3" fmla="*/ 0 h 277"/>
                <a:gd name="T4" fmla="*/ 855 w 225"/>
                <a:gd name="T5" fmla="*/ 4155 h 277"/>
                <a:gd name="T6" fmla="*/ 3375 w 225"/>
                <a:gd name="T7" fmla="*/ 3420 h 277"/>
                <a:gd name="T8" fmla="*/ 3090 w 225"/>
                <a:gd name="T9" fmla="*/ 1305 h 2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5"/>
                <a:gd name="T16" fmla="*/ 0 h 277"/>
                <a:gd name="T17" fmla="*/ 225 w 225"/>
                <a:gd name="T18" fmla="*/ 277 h 2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5" h="277">
                  <a:moveTo>
                    <a:pt x="206" y="87"/>
                  </a:moveTo>
                  <a:lnTo>
                    <a:pt x="0" y="0"/>
                  </a:lnTo>
                  <a:lnTo>
                    <a:pt x="57" y="277"/>
                  </a:lnTo>
                  <a:lnTo>
                    <a:pt x="225" y="228"/>
                  </a:lnTo>
                  <a:lnTo>
                    <a:pt x="206" y="87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57801" name="Picture 9" descr="C:\Users\ta-ohhashi\Desktop\屋外ハウジング for UWC-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973" y="8062"/>
              <a:ext cx="225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7802" name="Line 10"/>
            <p:cNvSpPr>
              <a:spLocks noChangeAspect="1" noChangeShapeType="1"/>
            </p:cNvSpPr>
            <p:nvPr/>
          </p:nvSpPr>
          <p:spPr bwMode="auto">
            <a:xfrm>
              <a:off x="7238" y="7942"/>
              <a:ext cx="360" cy="255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803" name="Line 11"/>
            <p:cNvSpPr>
              <a:spLocks noChangeAspect="1" noChangeShapeType="1"/>
            </p:cNvSpPr>
            <p:nvPr/>
          </p:nvSpPr>
          <p:spPr bwMode="auto">
            <a:xfrm>
              <a:off x="6263" y="7492"/>
              <a:ext cx="495" cy="319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804" name="Line 12"/>
            <p:cNvSpPr>
              <a:spLocks noChangeAspect="1" noChangeShapeType="1"/>
            </p:cNvSpPr>
            <p:nvPr/>
          </p:nvSpPr>
          <p:spPr bwMode="auto">
            <a:xfrm>
              <a:off x="7688" y="8107"/>
              <a:ext cx="315" cy="228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805" name="Freeform 13"/>
            <p:cNvSpPr>
              <a:spLocks noChangeAspect="1"/>
            </p:cNvSpPr>
            <p:nvPr/>
          </p:nvSpPr>
          <p:spPr bwMode="auto">
            <a:xfrm>
              <a:off x="6923" y="8242"/>
              <a:ext cx="1185" cy="2445"/>
            </a:xfrm>
            <a:custGeom>
              <a:avLst/>
              <a:gdLst>
                <a:gd name="T0" fmla="*/ 1185 w 79"/>
                <a:gd name="T1" fmla="*/ 0 h 163"/>
                <a:gd name="T2" fmla="*/ 0 w 79"/>
                <a:gd name="T3" fmla="*/ 2445 h 163"/>
                <a:gd name="T4" fmla="*/ 570 w 79"/>
                <a:gd name="T5" fmla="*/ 2295 h 163"/>
                <a:gd name="T6" fmla="*/ 1185 w 79"/>
                <a:gd name="T7" fmla="*/ 0 h 1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9"/>
                <a:gd name="T13" fmla="*/ 0 h 163"/>
                <a:gd name="T14" fmla="*/ 79 w 79"/>
                <a:gd name="T15" fmla="*/ 163 h 1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9" h="163">
                  <a:moveTo>
                    <a:pt x="79" y="0"/>
                  </a:moveTo>
                  <a:lnTo>
                    <a:pt x="0" y="163"/>
                  </a:lnTo>
                  <a:lnTo>
                    <a:pt x="38" y="153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3366FF">
                <a:alpha val="50195"/>
              </a:srgbClr>
            </a:soli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57806" name="Picture 14" descr="C:\Users\ta-ohhashi\Desktop\fotolia for RVR\すきま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003" y="9217"/>
              <a:ext cx="3270" cy="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57807" name="Picture 17" descr="C:\Users\tomo_ito\Desktop\GettyImages_9857464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6600" y="4114800"/>
            <a:ext cx="1981200" cy="2590800"/>
          </a:xfrm>
          <a:prstGeom prst="rect">
            <a:avLst/>
          </a:prstGeom>
          <a:solidFill>
            <a:srgbClr val="000000"/>
          </a:solidFill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057808" name="Picture 1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77200" y="4876800"/>
            <a:ext cx="169863" cy="873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</p:pic>
      <p:sp>
        <p:nvSpPr>
          <p:cNvPr id="1057809" name="Text Box 21"/>
          <p:cNvSpPr txBox="1">
            <a:spLocks noChangeArrowheads="1"/>
          </p:cNvSpPr>
          <p:nvPr/>
        </p:nvSpPr>
        <p:spPr bwMode="auto">
          <a:xfrm>
            <a:off x="560388" y="4076700"/>
            <a:ext cx="6148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периметров на заснеженных объектах</a:t>
            </a:r>
            <a:endParaRPr lang="en-US" altLang="ja-JP" sz="2000" u="sng"/>
          </a:p>
        </p:txBody>
      </p:sp>
      <p:sp>
        <p:nvSpPr>
          <p:cNvPr id="1057810" name="Text Box 22"/>
          <p:cNvSpPr txBox="1">
            <a:spLocks noChangeArrowheads="1"/>
          </p:cNvSpPr>
          <p:nvPr/>
        </p:nvSpPr>
        <p:spPr bwMode="auto">
          <a:xfrm>
            <a:off x="631825" y="4508500"/>
            <a:ext cx="5867400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 </a:t>
            </a:r>
            <a:r>
              <a:rPr lang="ja-JP" altLang="en-US" sz="1400"/>
              <a:t>　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Защита периметров объектов, расположенных в зонах со снежным покровом</a:t>
            </a:r>
            <a:r>
              <a:rPr lang="en-US" altLang="ja-JP" sz="1400"/>
              <a:t>. 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 </a:t>
            </a:r>
          </a:p>
          <a:p>
            <a:pPr lvl="1">
              <a:spcBef>
                <a:spcPct val="50000"/>
              </a:spcBef>
            </a:pPr>
            <a:r>
              <a:rPr lang="en-US" altLang="ja-JP" sz="1400"/>
              <a:t>Redscan </a:t>
            </a:r>
            <a:r>
              <a:rPr lang="ru-RU" altLang="ja-JP" sz="1400"/>
              <a:t>может сканировать зону и уровень земли, покрытой снегом</a:t>
            </a:r>
            <a:r>
              <a:rPr lang="en-US" altLang="ja-JP" sz="1400"/>
              <a:t>, </a:t>
            </a:r>
            <a:r>
              <a:rPr lang="ru-RU" altLang="ja-JP" sz="1400"/>
              <a:t>автоматически подстраивая высоту детекции</a:t>
            </a:r>
            <a:r>
              <a:rPr lang="en-US" altLang="ja-JP" sz="1400"/>
              <a:t>. </a:t>
            </a:r>
          </a:p>
        </p:txBody>
      </p:sp>
      <p:sp>
        <p:nvSpPr>
          <p:cNvPr id="1057811" name="Freeform 19"/>
          <p:cNvSpPr>
            <a:spLocks/>
          </p:cNvSpPr>
          <p:nvPr/>
        </p:nvSpPr>
        <p:spPr bwMode="auto">
          <a:xfrm>
            <a:off x="7924800" y="4114800"/>
            <a:ext cx="1143000" cy="2590800"/>
          </a:xfrm>
          <a:custGeom>
            <a:avLst/>
            <a:gdLst/>
            <a:ahLst/>
            <a:cxnLst>
              <a:cxn ang="0">
                <a:pos x="0" y="840"/>
              </a:cxn>
              <a:cxn ang="0">
                <a:pos x="352" y="0"/>
              </a:cxn>
              <a:cxn ang="0">
                <a:pos x="720" y="0"/>
              </a:cxn>
              <a:cxn ang="0">
                <a:pos x="720" y="1632"/>
              </a:cxn>
              <a:cxn ang="0">
                <a:pos x="440" y="1632"/>
              </a:cxn>
              <a:cxn ang="0">
                <a:pos x="0" y="1152"/>
              </a:cxn>
              <a:cxn ang="0">
                <a:pos x="0" y="840"/>
              </a:cxn>
            </a:cxnLst>
            <a:rect l="0" t="0" r="r" b="b"/>
            <a:pathLst>
              <a:path w="720" h="1632">
                <a:moveTo>
                  <a:pt x="0" y="840"/>
                </a:moveTo>
                <a:lnTo>
                  <a:pt x="352" y="0"/>
                </a:lnTo>
                <a:lnTo>
                  <a:pt x="720" y="0"/>
                </a:lnTo>
                <a:lnTo>
                  <a:pt x="720" y="1632"/>
                </a:lnTo>
                <a:lnTo>
                  <a:pt x="440" y="1632"/>
                </a:lnTo>
                <a:lnTo>
                  <a:pt x="0" y="1152"/>
                </a:lnTo>
                <a:lnTo>
                  <a:pt x="0" y="840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 w="9525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842" name="Group 2"/>
          <p:cNvGrpSpPr>
            <a:grpSpLocks/>
          </p:cNvGrpSpPr>
          <p:nvPr/>
        </p:nvGrpSpPr>
        <p:grpSpPr bwMode="auto">
          <a:xfrm>
            <a:off x="6321425" y="1412875"/>
            <a:ext cx="3048000" cy="2209800"/>
            <a:chOff x="465" y="5970"/>
            <a:chExt cx="6810" cy="4515"/>
          </a:xfrm>
        </p:grpSpPr>
        <p:pic>
          <p:nvPicPr>
            <p:cNvPr id="105984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" y="5970"/>
              <a:ext cx="6795" cy="4515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sp>
          <p:nvSpPr>
            <p:cNvPr id="1059844" name="Rectangle 4"/>
            <p:cNvSpPr>
              <a:spLocks noChangeArrowheads="1"/>
            </p:cNvSpPr>
            <p:nvPr/>
          </p:nvSpPr>
          <p:spPr bwMode="auto">
            <a:xfrm>
              <a:off x="4380" y="6000"/>
              <a:ext cx="75" cy="2820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59845" name="Picture 5" descr="C:\Documents and Settings\tomo_ito\デスクトップ\rls-sita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55" y="6105"/>
              <a:ext cx="330" cy="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9846" name="Freeform 6"/>
            <p:cNvSpPr>
              <a:spLocks/>
            </p:cNvSpPr>
            <p:nvPr/>
          </p:nvSpPr>
          <p:spPr bwMode="auto">
            <a:xfrm>
              <a:off x="465" y="6135"/>
              <a:ext cx="6690" cy="4320"/>
            </a:xfrm>
            <a:custGeom>
              <a:avLst/>
              <a:gdLst>
                <a:gd name="T0" fmla="*/ 6690 w 446"/>
                <a:gd name="T1" fmla="*/ 105 h 288"/>
                <a:gd name="T2" fmla="*/ 0 w 446"/>
                <a:gd name="T3" fmla="*/ 0 h 288"/>
                <a:gd name="T4" fmla="*/ 0 w 446"/>
                <a:gd name="T5" fmla="*/ 4320 h 288"/>
                <a:gd name="T6" fmla="*/ 6045 w 446"/>
                <a:gd name="T7" fmla="*/ 4320 h 288"/>
                <a:gd name="T8" fmla="*/ 6600 w 446"/>
                <a:gd name="T9" fmla="*/ 3060 h 2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6"/>
                <a:gd name="T16" fmla="*/ 0 h 288"/>
                <a:gd name="T17" fmla="*/ 446 w 446"/>
                <a:gd name="T18" fmla="*/ 288 h 2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6" h="288">
                  <a:moveTo>
                    <a:pt x="446" y="7"/>
                  </a:moveTo>
                  <a:lnTo>
                    <a:pt x="0" y="0"/>
                  </a:lnTo>
                  <a:lnTo>
                    <a:pt x="0" y="288"/>
                  </a:lnTo>
                  <a:lnTo>
                    <a:pt x="403" y="288"/>
                  </a:lnTo>
                  <a:lnTo>
                    <a:pt x="440" y="204"/>
                  </a:lnTo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59847" name="Text Box 7"/>
          <p:cNvSpPr txBox="1">
            <a:spLocks noChangeArrowheads="1"/>
          </p:cNvSpPr>
          <p:nvPr/>
        </p:nvSpPr>
        <p:spPr bwMode="auto">
          <a:xfrm>
            <a:off x="533400" y="1295400"/>
            <a:ext cx="609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периметров с неровным грунтом</a:t>
            </a:r>
            <a:endParaRPr lang="en-US" altLang="ja-JP" sz="2000" u="sng"/>
          </a:p>
        </p:txBody>
      </p:sp>
      <p:sp>
        <p:nvSpPr>
          <p:cNvPr id="1059848" name="Text Box 8"/>
          <p:cNvSpPr txBox="1">
            <a:spLocks noChangeArrowheads="1"/>
          </p:cNvSpPr>
          <p:nvPr/>
        </p:nvSpPr>
        <p:spPr bwMode="auto">
          <a:xfrm>
            <a:off x="609600" y="1752600"/>
            <a:ext cx="5181600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Защита линии периметра с неровным грунтом</a:t>
            </a:r>
            <a:r>
              <a:rPr lang="en-US" altLang="ja-JP" sz="1400"/>
              <a:t>. 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</a:t>
            </a:r>
          </a:p>
          <a:p>
            <a:pPr lvl="1">
              <a:spcBef>
                <a:spcPct val="50000"/>
              </a:spcBef>
            </a:pPr>
            <a:r>
              <a:rPr lang="en-US" altLang="ja-JP" sz="1400"/>
              <a:t>Redscan </a:t>
            </a:r>
            <a:r>
              <a:rPr lang="ru-RU" altLang="ja-JP" sz="1400"/>
              <a:t>может определять неровности земли</a:t>
            </a:r>
            <a:r>
              <a:rPr lang="en-US" altLang="ja-JP" sz="1400"/>
              <a:t> </a:t>
            </a:r>
            <a:r>
              <a:rPr lang="ru-RU" altLang="ja-JP" sz="1400"/>
              <a:t>и создавать точную область обнаружения без мертвых зон и зон отчуждения</a:t>
            </a:r>
            <a:r>
              <a:rPr lang="en-US" altLang="ja-JP" sz="1400"/>
              <a:t>. </a:t>
            </a:r>
          </a:p>
        </p:txBody>
      </p:sp>
      <p:sp>
        <p:nvSpPr>
          <p:cNvPr id="811019" name="Text Box 11"/>
          <p:cNvSpPr txBox="1">
            <a:spLocks noChangeAspect="1" noChangeArrowheads="1"/>
          </p:cNvSpPr>
          <p:nvPr/>
        </p:nvSpPr>
        <p:spPr bwMode="auto">
          <a:xfrm>
            <a:off x="79375" y="381000"/>
            <a:ext cx="708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установки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(RLS-3060) </a:t>
            </a:r>
          </a:p>
        </p:txBody>
      </p:sp>
      <p:sp>
        <p:nvSpPr>
          <p:cNvPr id="1059850" name="Rectangle 10"/>
          <p:cNvSpPr>
            <a:spLocks noChangeArrowheads="1"/>
          </p:cNvSpPr>
          <p:nvPr/>
        </p:nvSpPr>
        <p:spPr bwMode="auto">
          <a:xfrm>
            <a:off x="5715000" y="4114800"/>
            <a:ext cx="28194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1" name="Freeform 11"/>
          <p:cNvSpPr>
            <a:spLocks/>
          </p:cNvSpPr>
          <p:nvPr/>
        </p:nvSpPr>
        <p:spPr bwMode="auto">
          <a:xfrm>
            <a:off x="5486400" y="4876800"/>
            <a:ext cx="3276600" cy="825500"/>
          </a:xfrm>
          <a:custGeom>
            <a:avLst/>
            <a:gdLst/>
            <a:ahLst/>
            <a:cxnLst>
              <a:cxn ang="0">
                <a:pos x="0" y="520"/>
              </a:cxn>
              <a:cxn ang="0">
                <a:pos x="240" y="40"/>
              </a:cxn>
              <a:cxn ang="0">
                <a:pos x="528" y="280"/>
              </a:cxn>
              <a:cxn ang="0">
                <a:pos x="720" y="184"/>
              </a:cxn>
              <a:cxn ang="0">
                <a:pos x="960" y="376"/>
              </a:cxn>
              <a:cxn ang="0">
                <a:pos x="1248" y="88"/>
              </a:cxn>
              <a:cxn ang="0">
                <a:pos x="1536" y="520"/>
              </a:cxn>
            </a:cxnLst>
            <a:rect l="0" t="0" r="r" b="b"/>
            <a:pathLst>
              <a:path w="1536" h="520">
                <a:moveTo>
                  <a:pt x="0" y="520"/>
                </a:moveTo>
                <a:cubicBezTo>
                  <a:pt x="76" y="300"/>
                  <a:pt x="152" y="80"/>
                  <a:pt x="240" y="40"/>
                </a:cubicBezTo>
                <a:cubicBezTo>
                  <a:pt x="328" y="0"/>
                  <a:pt x="448" y="256"/>
                  <a:pt x="528" y="280"/>
                </a:cubicBezTo>
                <a:cubicBezTo>
                  <a:pt x="608" y="304"/>
                  <a:pt x="648" y="168"/>
                  <a:pt x="720" y="184"/>
                </a:cubicBezTo>
                <a:cubicBezTo>
                  <a:pt x="792" y="200"/>
                  <a:pt x="872" y="392"/>
                  <a:pt x="960" y="376"/>
                </a:cubicBezTo>
                <a:cubicBezTo>
                  <a:pt x="1048" y="360"/>
                  <a:pt x="1152" y="64"/>
                  <a:pt x="1248" y="88"/>
                </a:cubicBezTo>
                <a:cubicBezTo>
                  <a:pt x="1344" y="112"/>
                  <a:pt x="1440" y="316"/>
                  <a:pt x="1536" y="520"/>
                </a:cubicBezTo>
              </a:path>
            </a:pathLst>
          </a:cu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2" name="AutoShape 12"/>
          <p:cNvSpPr>
            <a:spLocks noChangeArrowheads="1"/>
          </p:cNvSpPr>
          <p:nvPr/>
        </p:nvSpPr>
        <p:spPr bwMode="auto">
          <a:xfrm>
            <a:off x="7010400" y="3962400"/>
            <a:ext cx="152400" cy="152400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3" name="Line 13"/>
          <p:cNvSpPr>
            <a:spLocks noChangeShapeType="1"/>
          </p:cNvSpPr>
          <p:nvPr/>
        </p:nvSpPr>
        <p:spPr bwMode="auto">
          <a:xfrm flipV="1">
            <a:off x="1219200" y="4572000"/>
            <a:ext cx="3810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4" name="Line 14"/>
          <p:cNvSpPr>
            <a:spLocks noChangeShapeType="1"/>
          </p:cNvSpPr>
          <p:nvPr/>
        </p:nvSpPr>
        <p:spPr bwMode="auto">
          <a:xfrm flipV="1">
            <a:off x="1219200" y="4724400"/>
            <a:ext cx="3810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5" name="Line 15"/>
          <p:cNvSpPr>
            <a:spLocks noChangeShapeType="1"/>
          </p:cNvSpPr>
          <p:nvPr/>
        </p:nvSpPr>
        <p:spPr bwMode="auto">
          <a:xfrm flipH="1" flipV="1">
            <a:off x="1676400" y="4572000"/>
            <a:ext cx="457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6" name="Line 16"/>
          <p:cNvSpPr>
            <a:spLocks noChangeShapeType="1"/>
          </p:cNvSpPr>
          <p:nvPr/>
        </p:nvSpPr>
        <p:spPr bwMode="auto">
          <a:xfrm flipH="1" flipV="1">
            <a:off x="1676400" y="4724400"/>
            <a:ext cx="4572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7" name="Line 17"/>
          <p:cNvSpPr>
            <a:spLocks noChangeShapeType="1"/>
          </p:cNvSpPr>
          <p:nvPr/>
        </p:nvSpPr>
        <p:spPr bwMode="auto">
          <a:xfrm flipV="1">
            <a:off x="2209800" y="4953000"/>
            <a:ext cx="3810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8" name="Line 18"/>
          <p:cNvSpPr>
            <a:spLocks noChangeShapeType="1"/>
          </p:cNvSpPr>
          <p:nvPr/>
        </p:nvSpPr>
        <p:spPr bwMode="auto">
          <a:xfrm flipV="1">
            <a:off x="2209800" y="4800600"/>
            <a:ext cx="381000" cy="2286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59" name="Line 19"/>
          <p:cNvSpPr>
            <a:spLocks noChangeShapeType="1"/>
          </p:cNvSpPr>
          <p:nvPr/>
        </p:nvSpPr>
        <p:spPr bwMode="auto">
          <a:xfrm flipH="1" flipV="1">
            <a:off x="2667000" y="4800600"/>
            <a:ext cx="3810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0" name="Line 20"/>
          <p:cNvSpPr>
            <a:spLocks noChangeShapeType="1"/>
          </p:cNvSpPr>
          <p:nvPr/>
        </p:nvSpPr>
        <p:spPr bwMode="auto">
          <a:xfrm flipH="1" flipV="1">
            <a:off x="2667000" y="5029200"/>
            <a:ext cx="381000" cy="304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1" name="Line 21"/>
          <p:cNvSpPr>
            <a:spLocks noChangeShapeType="1"/>
          </p:cNvSpPr>
          <p:nvPr/>
        </p:nvSpPr>
        <p:spPr bwMode="auto">
          <a:xfrm flipV="1">
            <a:off x="3124200" y="4800600"/>
            <a:ext cx="5334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2" name="Line 22"/>
          <p:cNvSpPr>
            <a:spLocks noChangeShapeType="1"/>
          </p:cNvSpPr>
          <p:nvPr/>
        </p:nvSpPr>
        <p:spPr bwMode="auto">
          <a:xfrm flipV="1">
            <a:off x="3124200" y="4648200"/>
            <a:ext cx="5334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3" name="Line 23"/>
          <p:cNvSpPr>
            <a:spLocks noChangeShapeType="1"/>
          </p:cNvSpPr>
          <p:nvPr/>
        </p:nvSpPr>
        <p:spPr bwMode="auto">
          <a:xfrm flipH="1" flipV="1">
            <a:off x="3733800" y="4800600"/>
            <a:ext cx="3810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4" name="Line 24"/>
          <p:cNvSpPr>
            <a:spLocks noChangeShapeType="1"/>
          </p:cNvSpPr>
          <p:nvPr/>
        </p:nvSpPr>
        <p:spPr bwMode="auto">
          <a:xfrm flipH="1" flipV="1">
            <a:off x="3733800" y="4648200"/>
            <a:ext cx="38100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5" name="Rectangle 25"/>
          <p:cNvSpPr>
            <a:spLocks noChangeArrowheads="1"/>
          </p:cNvSpPr>
          <p:nvPr/>
        </p:nvSpPr>
        <p:spPr bwMode="auto">
          <a:xfrm>
            <a:off x="1143000" y="4953000"/>
            <a:ext cx="76200" cy="533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6" name="Rectangle 26"/>
          <p:cNvSpPr>
            <a:spLocks noChangeArrowheads="1"/>
          </p:cNvSpPr>
          <p:nvPr/>
        </p:nvSpPr>
        <p:spPr bwMode="auto">
          <a:xfrm>
            <a:off x="1600200" y="4419600"/>
            <a:ext cx="76200" cy="533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7" name="Rectangle 27"/>
          <p:cNvSpPr>
            <a:spLocks noChangeArrowheads="1"/>
          </p:cNvSpPr>
          <p:nvPr/>
        </p:nvSpPr>
        <p:spPr bwMode="auto">
          <a:xfrm>
            <a:off x="2133600" y="4800600"/>
            <a:ext cx="76200" cy="533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8" name="Rectangle 28"/>
          <p:cNvSpPr>
            <a:spLocks noChangeArrowheads="1"/>
          </p:cNvSpPr>
          <p:nvPr/>
        </p:nvSpPr>
        <p:spPr bwMode="auto">
          <a:xfrm>
            <a:off x="2590800" y="4648200"/>
            <a:ext cx="76200" cy="533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69" name="Rectangle 29"/>
          <p:cNvSpPr>
            <a:spLocks noChangeArrowheads="1"/>
          </p:cNvSpPr>
          <p:nvPr/>
        </p:nvSpPr>
        <p:spPr bwMode="auto">
          <a:xfrm>
            <a:off x="3048000" y="4953000"/>
            <a:ext cx="76200" cy="533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70" name="Rectangle 30"/>
          <p:cNvSpPr>
            <a:spLocks noChangeArrowheads="1"/>
          </p:cNvSpPr>
          <p:nvPr/>
        </p:nvSpPr>
        <p:spPr bwMode="auto">
          <a:xfrm>
            <a:off x="3657600" y="4572000"/>
            <a:ext cx="76200" cy="533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71" name="Rectangle 31"/>
          <p:cNvSpPr>
            <a:spLocks noChangeArrowheads="1"/>
          </p:cNvSpPr>
          <p:nvPr/>
        </p:nvSpPr>
        <p:spPr bwMode="auto">
          <a:xfrm>
            <a:off x="4114800" y="4953000"/>
            <a:ext cx="76200" cy="5334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59872" name="Text Box 7"/>
          <p:cNvSpPr txBox="1">
            <a:spLocks noChangeArrowheads="1"/>
          </p:cNvSpPr>
          <p:nvPr/>
        </p:nvSpPr>
        <p:spPr bwMode="auto">
          <a:xfrm>
            <a:off x="1219200" y="5791200"/>
            <a:ext cx="304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2000"/>
              <a:t>Защита ИК-барьерами</a:t>
            </a:r>
            <a:endParaRPr lang="en-US" altLang="ja-JP" sz="2000"/>
          </a:p>
        </p:txBody>
      </p:sp>
      <p:sp>
        <p:nvSpPr>
          <p:cNvPr id="1059873" name="Text Box 7"/>
          <p:cNvSpPr txBox="1">
            <a:spLocks noChangeArrowheads="1"/>
          </p:cNvSpPr>
          <p:nvPr/>
        </p:nvSpPr>
        <p:spPr bwMode="auto">
          <a:xfrm>
            <a:off x="5562600" y="5791200"/>
            <a:ext cx="3048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2000"/>
              <a:t>Защита датчиком</a:t>
            </a:r>
            <a:r>
              <a:rPr lang="en-US" altLang="ja-JP" sz="2000">
                <a:ea typeface="ＭＳ 明朝" pitchFamily="49" charset="-128"/>
              </a:rPr>
              <a:t> REDSCAN</a:t>
            </a:r>
          </a:p>
        </p:txBody>
      </p:sp>
      <p:sp>
        <p:nvSpPr>
          <p:cNvPr id="1059874" name="Freeform 34"/>
          <p:cNvSpPr>
            <a:spLocks/>
          </p:cNvSpPr>
          <p:nvPr/>
        </p:nvSpPr>
        <p:spPr bwMode="auto">
          <a:xfrm>
            <a:off x="1066800" y="4876800"/>
            <a:ext cx="3276600" cy="825500"/>
          </a:xfrm>
          <a:custGeom>
            <a:avLst/>
            <a:gdLst/>
            <a:ahLst/>
            <a:cxnLst>
              <a:cxn ang="0">
                <a:pos x="0" y="520"/>
              </a:cxn>
              <a:cxn ang="0">
                <a:pos x="240" y="40"/>
              </a:cxn>
              <a:cxn ang="0">
                <a:pos x="528" y="280"/>
              </a:cxn>
              <a:cxn ang="0">
                <a:pos x="720" y="184"/>
              </a:cxn>
              <a:cxn ang="0">
                <a:pos x="960" y="376"/>
              </a:cxn>
              <a:cxn ang="0">
                <a:pos x="1248" y="88"/>
              </a:cxn>
              <a:cxn ang="0">
                <a:pos x="1536" y="520"/>
              </a:cxn>
            </a:cxnLst>
            <a:rect l="0" t="0" r="r" b="b"/>
            <a:pathLst>
              <a:path w="1536" h="520">
                <a:moveTo>
                  <a:pt x="0" y="520"/>
                </a:moveTo>
                <a:cubicBezTo>
                  <a:pt x="76" y="300"/>
                  <a:pt x="152" y="80"/>
                  <a:pt x="240" y="40"/>
                </a:cubicBezTo>
                <a:cubicBezTo>
                  <a:pt x="328" y="0"/>
                  <a:pt x="448" y="256"/>
                  <a:pt x="528" y="280"/>
                </a:cubicBezTo>
                <a:cubicBezTo>
                  <a:pt x="608" y="304"/>
                  <a:pt x="648" y="168"/>
                  <a:pt x="720" y="184"/>
                </a:cubicBezTo>
                <a:cubicBezTo>
                  <a:pt x="792" y="200"/>
                  <a:pt x="872" y="392"/>
                  <a:pt x="960" y="376"/>
                </a:cubicBezTo>
                <a:cubicBezTo>
                  <a:pt x="1048" y="360"/>
                  <a:pt x="1152" y="64"/>
                  <a:pt x="1248" y="88"/>
                </a:cubicBezTo>
                <a:cubicBezTo>
                  <a:pt x="1344" y="112"/>
                  <a:pt x="1440" y="316"/>
                  <a:pt x="1536" y="520"/>
                </a:cubicBezTo>
              </a:path>
            </a:pathLst>
          </a:cu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90" name="Text Box 2"/>
          <p:cNvSpPr txBox="1">
            <a:spLocks noChangeArrowheads="1"/>
          </p:cNvSpPr>
          <p:nvPr/>
        </p:nvSpPr>
        <p:spPr bwMode="auto">
          <a:xfrm>
            <a:off x="533400" y="1203325"/>
            <a:ext cx="609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авиационных ангаров</a:t>
            </a:r>
            <a:endParaRPr lang="en-US" altLang="ja-JP" sz="2000" u="sng"/>
          </a:p>
        </p:txBody>
      </p:sp>
      <p:sp>
        <p:nvSpPr>
          <p:cNvPr id="1061891" name="Text Box 3"/>
          <p:cNvSpPr txBox="1">
            <a:spLocks noChangeArrowheads="1"/>
          </p:cNvSpPr>
          <p:nvPr/>
        </p:nvSpPr>
        <p:spPr bwMode="auto">
          <a:xfrm>
            <a:off x="533400" y="1700213"/>
            <a:ext cx="4800600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 : 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Предупреждение дорогостоящих ЧП в частных ангарах</a:t>
            </a:r>
            <a:r>
              <a:rPr lang="en-US" altLang="ja-JP" sz="1400"/>
              <a:t>.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 : </a:t>
            </a:r>
          </a:p>
          <a:p>
            <a:pPr lvl="1">
              <a:spcBef>
                <a:spcPct val="50000"/>
              </a:spcBef>
            </a:pPr>
            <a:r>
              <a:rPr lang="en-US" altLang="ja-JP" sz="1400"/>
              <a:t>Redscan </a:t>
            </a:r>
            <a:r>
              <a:rPr lang="ru-RU" altLang="ja-JP" sz="1400"/>
              <a:t>может предупреждать команды наземного обслуживания относительно риска столкновения; зона датчика может быть настроена в соответствии с различными размерами самолетов и геометрией ангара</a:t>
            </a:r>
            <a:r>
              <a:rPr lang="en-US" altLang="ja-JP" sz="1400"/>
              <a:t>. Redscan </a:t>
            </a:r>
            <a:r>
              <a:rPr lang="ru-RU" altLang="ja-JP" sz="1400"/>
              <a:t>создает безопасную зону для персонала во время обслуживания машин</a:t>
            </a:r>
            <a:r>
              <a:rPr lang="en-US" altLang="ja-JP" sz="1400"/>
              <a:t>.</a:t>
            </a:r>
          </a:p>
          <a:p>
            <a:pPr lvl="1">
              <a:spcBef>
                <a:spcPct val="50000"/>
              </a:spcBef>
            </a:pPr>
            <a:endParaRPr lang="en-US" altLang="ja-JP" sz="1400"/>
          </a:p>
          <a:p>
            <a:pPr>
              <a:spcBef>
                <a:spcPct val="50000"/>
              </a:spcBef>
            </a:pPr>
            <a:endParaRPr lang="en-US" altLang="ja-JP" sz="1400"/>
          </a:p>
        </p:txBody>
      </p:sp>
      <p:sp>
        <p:nvSpPr>
          <p:cNvPr id="818180" name="Text Box 4"/>
          <p:cNvSpPr txBox="1">
            <a:spLocks noChangeAspect="1" noChangeArrowheads="1"/>
          </p:cNvSpPr>
          <p:nvPr/>
        </p:nvSpPr>
        <p:spPr bwMode="auto">
          <a:xfrm>
            <a:off x="79375" y="381000"/>
            <a:ext cx="70834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установки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(RLS-3060) </a:t>
            </a:r>
          </a:p>
        </p:txBody>
      </p:sp>
      <p:pic>
        <p:nvPicPr>
          <p:cNvPr id="1061893" name="Picture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3050" y="3657600"/>
            <a:ext cx="19970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1894" name="Picture 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2850" y="3657600"/>
            <a:ext cx="21145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1895" name="Picture 4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91250" y="1371600"/>
            <a:ext cx="2819400" cy="211772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490" name="Rectangle 2"/>
          <p:cNvSpPr>
            <a:spLocks noChangeArrowheads="1"/>
          </p:cNvSpPr>
          <p:nvPr/>
        </p:nvSpPr>
        <p:spPr bwMode="auto">
          <a:xfrm>
            <a:off x="76200" y="719138"/>
            <a:ext cx="957897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kumimoji="0" lang="ru-RU" altLang="ja-JP" sz="20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Интеллектуальный анализ</a:t>
            </a:r>
            <a:endParaRPr kumimoji="0" lang="en-GB" altLang="ja-JP" sz="2000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9594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975"/>
            <a:ext cx="9694863" cy="519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9492" name="Rectangle 4"/>
          <p:cNvSpPr>
            <a:spLocks noChangeArrowheads="1"/>
          </p:cNvSpPr>
          <p:nvPr/>
        </p:nvSpPr>
        <p:spPr bwMode="auto">
          <a:xfrm>
            <a:off x="76200" y="207963"/>
            <a:ext cx="9829800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kumimoji="0" lang="ru-RU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Лазерный детектор</a:t>
            </a:r>
            <a:r>
              <a:rPr kumimoji="0" lang="en-GB" altLang="ja-JP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REDSCAN ULTIMATE</a:t>
            </a:r>
            <a:endParaRPr kumimoji="0" lang="en-GB" altLang="ja-JP" sz="1800" b="1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169" name="Rectangle 9"/>
          <p:cNvSpPr>
            <a:spLocks noChangeArrowheads="1"/>
          </p:cNvSpPr>
          <p:nvPr/>
        </p:nvSpPr>
        <p:spPr bwMode="auto">
          <a:xfrm>
            <a:off x="82550" y="304800"/>
            <a:ext cx="908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altLang="ja-JP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Управление </a:t>
            </a:r>
            <a:r>
              <a:rPr lang="en-US" altLang="ja-JP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PTZ</a:t>
            </a:r>
            <a:r>
              <a:rPr lang="ru-RU" altLang="ja-JP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-камерами</a:t>
            </a:r>
            <a:endParaRPr lang="en-US" altLang="ja-JP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41411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-11"/>
          <a:stretch>
            <a:fillRect/>
          </a:stretch>
        </p:blipFill>
        <p:spPr bwMode="auto">
          <a:xfrm>
            <a:off x="7451725" y="1143000"/>
            <a:ext cx="19685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1412" name="Text Box 1027"/>
          <p:cNvSpPr txBox="1">
            <a:spLocks noChangeArrowheads="1"/>
          </p:cNvSpPr>
          <p:nvPr/>
        </p:nvSpPr>
        <p:spPr bwMode="auto">
          <a:xfrm>
            <a:off x="304800" y="1066800"/>
            <a:ext cx="685800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ru-RU" altLang="ja-JP" sz="1800" b="1">
                <a:solidFill>
                  <a:schemeClr val="accent2"/>
                </a:solidFill>
              </a:rPr>
              <a:t>Как управлять</a:t>
            </a:r>
            <a:r>
              <a:rPr lang="en-US" altLang="ja-JP" sz="1800" b="1">
                <a:solidFill>
                  <a:schemeClr val="accent2"/>
                </a:solidFill>
              </a:rPr>
              <a:t> PTZ</a:t>
            </a:r>
            <a:r>
              <a:rPr lang="ru-RU" altLang="ja-JP" sz="1800" b="1">
                <a:solidFill>
                  <a:schemeClr val="accent2"/>
                </a:solidFill>
              </a:rPr>
              <a:t>-камерой</a:t>
            </a:r>
            <a:r>
              <a:rPr lang="en-US" altLang="ja-JP" sz="1800" b="1"/>
              <a:t> </a:t>
            </a:r>
            <a:endParaRPr lang="en-US" altLang="ja-JP" sz="1800"/>
          </a:p>
          <a:p>
            <a:pPr marL="457200" indent="-457200">
              <a:spcBef>
                <a:spcPct val="50000"/>
              </a:spcBef>
            </a:pPr>
            <a:r>
              <a:rPr lang="en-US" altLang="ja-JP" sz="1800"/>
              <a:t>	</a:t>
            </a:r>
            <a:r>
              <a:rPr lang="ru-RU" altLang="ja-JP" sz="1600" b="1"/>
              <a:t>Датчику </a:t>
            </a:r>
            <a:r>
              <a:rPr lang="en-US" altLang="ja-JP" sz="1600" b="1"/>
              <a:t>RLS-3060SH</a:t>
            </a:r>
            <a:r>
              <a:rPr lang="ru-RU" altLang="ja-JP" sz="1600" b="1"/>
              <a:t> может</a:t>
            </a:r>
            <a:r>
              <a:rPr lang="en-US" altLang="ja-JP" sz="1600" b="1"/>
              <a:t> </a:t>
            </a:r>
            <a:r>
              <a:rPr lang="ru-RU" altLang="ja-JP" sz="1600" b="1"/>
              <a:t>быть задана область детекции с 8 или 4 зонами</a:t>
            </a:r>
            <a:r>
              <a:rPr lang="en-US" altLang="ja-JP" sz="1600" b="1"/>
              <a:t>. </a:t>
            </a:r>
            <a:r>
              <a:rPr lang="ru-RU" altLang="ja-JP" sz="1600" b="1"/>
              <a:t>Предустановки камеры соответствуют заданным зонам</a:t>
            </a:r>
            <a:r>
              <a:rPr lang="en-US" altLang="ja-JP" sz="1600" b="1"/>
              <a:t>. 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ja-JP" sz="1600" b="1"/>
              <a:t>       </a:t>
            </a:r>
            <a:r>
              <a:rPr lang="ru-RU" altLang="ja-JP" sz="1600" b="1"/>
              <a:t>Каждый раз при пересечении человеком границы зоны роботизированная камера выходит на нужную позицию</a:t>
            </a:r>
            <a:r>
              <a:rPr lang="en-US" altLang="ja-JP" sz="1600" b="1"/>
              <a:t>.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ja-JP" sz="1600" b="1"/>
              <a:t>       PTZ</a:t>
            </a:r>
            <a:r>
              <a:rPr lang="ru-RU" altLang="ja-JP" sz="1600" b="1"/>
              <a:t>-камера может быть настроена на короткофокусную позицию, в случае нахождения нескольких людей в зоне</a:t>
            </a:r>
            <a:r>
              <a:rPr lang="en-US" altLang="ja-JP" sz="1600" b="1"/>
              <a:t>.</a:t>
            </a:r>
          </a:p>
        </p:txBody>
      </p:sp>
      <p:pic>
        <p:nvPicPr>
          <p:cNvPr id="1041413" name="Picture 5" descr="PTZ Tracking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810000"/>
            <a:ext cx="3352800" cy="2178050"/>
          </a:xfrm>
          <a:prstGeom prst="rect">
            <a:avLst/>
          </a:prstGeom>
          <a:noFill/>
        </p:spPr>
      </p:pic>
      <p:pic>
        <p:nvPicPr>
          <p:cNvPr id="104141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8763" y="3733800"/>
            <a:ext cx="27209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41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00" y="3733800"/>
            <a:ext cx="26860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1416" name="Text Box 8"/>
          <p:cNvSpPr txBox="1">
            <a:spLocks noChangeArrowheads="1"/>
          </p:cNvSpPr>
          <p:nvPr/>
        </p:nvSpPr>
        <p:spPr bwMode="auto">
          <a:xfrm>
            <a:off x="4443413" y="3429000"/>
            <a:ext cx="7635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1000" b="1">
                <a:solidFill>
                  <a:srgbClr val="FF0000"/>
                </a:solidFill>
              </a:rPr>
              <a:t>【4 </a:t>
            </a:r>
            <a:r>
              <a:rPr lang="ru-RU" altLang="ja-JP" sz="1000" b="1">
                <a:solidFill>
                  <a:srgbClr val="FF0000"/>
                </a:solidFill>
              </a:rPr>
              <a:t>зоны</a:t>
            </a:r>
            <a:r>
              <a:rPr lang="en-US" altLang="ja-JP" sz="1000" b="1">
                <a:solidFill>
                  <a:srgbClr val="FF0000"/>
                </a:solidFill>
              </a:rPr>
              <a:t>】</a:t>
            </a:r>
          </a:p>
        </p:txBody>
      </p:sp>
      <p:sp>
        <p:nvSpPr>
          <p:cNvPr id="1041417" name="Text Box 9"/>
          <p:cNvSpPr txBox="1">
            <a:spLocks noChangeArrowheads="1"/>
          </p:cNvSpPr>
          <p:nvPr/>
        </p:nvSpPr>
        <p:spPr bwMode="auto">
          <a:xfrm>
            <a:off x="7572375" y="3429000"/>
            <a:ext cx="6556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1000" b="1">
                <a:solidFill>
                  <a:srgbClr val="FF0000"/>
                </a:solidFill>
              </a:rPr>
              <a:t>【8 </a:t>
            </a:r>
            <a:r>
              <a:rPr lang="ru-RU" altLang="ja-JP" sz="1000" b="1">
                <a:solidFill>
                  <a:srgbClr val="FF0000"/>
                </a:solidFill>
              </a:rPr>
              <a:t>зон</a:t>
            </a:r>
            <a:r>
              <a:rPr lang="en-US" altLang="ja-JP" sz="1000" b="1">
                <a:solidFill>
                  <a:srgbClr val="FF0000"/>
                </a:solidFill>
              </a:rPr>
              <a:t>】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38" name="Text Box 7"/>
          <p:cNvSpPr txBox="1">
            <a:spLocks noChangeArrowheads="1"/>
          </p:cNvSpPr>
          <p:nvPr/>
        </p:nvSpPr>
        <p:spPr bwMode="auto">
          <a:xfrm>
            <a:off x="533400" y="1279525"/>
            <a:ext cx="609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Детекция транспортных средств</a:t>
            </a:r>
            <a:endParaRPr lang="en-US" altLang="ja-JP" sz="2000" u="sng"/>
          </a:p>
        </p:txBody>
      </p:sp>
      <p:sp>
        <p:nvSpPr>
          <p:cNvPr id="1063939" name="Text Box 8"/>
          <p:cNvSpPr txBox="1">
            <a:spLocks noChangeArrowheads="1"/>
          </p:cNvSpPr>
          <p:nvPr/>
        </p:nvSpPr>
        <p:spPr bwMode="auto">
          <a:xfrm>
            <a:off x="609600" y="1747838"/>
            <a:ext cx="4343400" cy="402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Обнаружение автомобилей, приближающихся к</a:t>
            </a:r>
            <a:r>
              <a:rPr lang="en-US" altLang="ja-JP" sz="1400"/>
              <a:t> </a:t>
            </a:r>
            <a:r>
              <a:rPr lang="ru-RU" altLang="ja-JP" sz="1400"/>
              <a:t>воротам, зданиям, парковкам</a:t>
            </a:r>
            <a:r>
              <a:rPr lang="en-US" altLang="ja-JP" sz="1400"/>
              <a:t>. </a:t>
            </a:r>
            <a:r>
              <a:rPr lang="ru-RU" altLang="ja-JP" sz="1400"/>
              <a:t>Эффективное использование</a:t>
            </a:r>
            <a:r>
              <a:rPr lang="en-US" altLang="ja-JP" sz="1400"/>
              <a:t> PTZ</a:t>
            </a:r>
            <a:r>
              <a:rPr lang="ru-RU" altLang="ja-JP" sz="1400"/>
              <a:t>-камер</a:t>
            </a:r>
            <a:r>
              <a:rPr lang="en-US" altLang="ja-JP" sz="1400"/>
              <a:t> </a:t>
            </a:r>
            <a:r>
              <a:rPr lang="ru-RU" altLang="ja-JP" sz="1400"/>
              <a:t>для отслеживания припаркованных и въезжающих авто</a:t>
            </a:r>
            <a:r>
              <a:rPr lang="en-US" altLang="ja-JP" sz="1400"/>
              <a:t>.  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</a:t>
            </a:r>
          </a:p>
          <a:p>
            <a:pPr lvl="1">
              <a:spcBef>
                <a:spcPct val="50000"/>
              </a:spcBef>
            </a:pPr>
            <a:r>
              <a:rPr lang="en-US" altLang="ja-JP" sz="1400"/>
              <a:t>Redscan </a:t>
            </a:r>
            <a:r>
              <a:rPr lang="ru-RU" altLang="ja-JP" sz="1400"/>
              <a:t>может быть установлен в различных точках</a:t>
            </a:r>
            <a:r>
              <a:rPr lang="en-US" altLang="ja-JP" sz="1400"/>
              <a:t> </a:t>
            </a:r>
            <a:r>
              <a:rPr lang="ru-RU" altLang="ja-JP" sz="1400"/>
              <a:t>для создания точных зон детекции</a:t>
            </a:r>
            <a:r>
              <a:rPr lang="en-US" altLang="ja-JP" sz="1400"/>
              <a:t>. </a:t>
            </a:r>
            <a:r>
              <a:rPr lang="ru-RU" altLang="ja-JP" sz="1400"/>
              <a:t>Высокая устойчивость к ложным тревогам, генерируемым засветкой фар</a:t>
            </a:r>
            <a:r>
              <a:rPr lang="en-US" altLang="ja-JP" sz="1400"/>
              <a:t>. Redscan </a:t>
            </a:r>
            <a:r>
              <a:rPr lang="ru-RU" altLang="ja-JP" sz="1400"/>
              <a:t>оснащен 4 или 8 зонами детекции и может быть интегрирован с </a:t>
            </a:r>
            <a:r>
              <a:rPr lang="en-US" altLang="ja-JP" sz="1400"/>
              <a:t>PTZ-</a:t>
            </a:r>
            <a:r>
              <a:rPr lang="ru-RU" altLang="ja-JP" sz="1400"/>
              <a:t>камерами</a:t>
            </a:r>
            <a:r>
              <a:rPr lang="en-US" altLang="ja-JP" sz="1400"/>
              <a:t>.  Redscan </a:t>
            </a:r>
            <a:r>
              <a:rPr lang="ru-RU" altLang="ja-JP" sz="1400"/>
              <a:t>может определять местонахождение объекта</a:t>
            </a:r>
            <a:r>
              <a:rPr lang="en-US" altLang="ja-JP" sz="1400"/>
              <a:t> </a:t>
            </a:r>
            <a:r>
              <a:rPr lang="ru-RU" altLang="ja-JP" sz="1400"/>
              <a:t>и соответственно переключать предустановки камеры для ведения цели</a:t>
            </a:r>
            <a:r>
              <a:rPr lang="en-US" altLang="ja-JP" sz="1400"/>
              <a:t>. </a:t>
            </a:r>
          </a:p>
        </p:txBody>
      </p:sp>
      <p:sp>
        <p:nvSpPr>
          <p:cNvPr id="817163" name="Text Box 11"/>
          <p:cNvSpPr txBox="1">
            <a:spLocks noChangeAspect="1" noChangeArrowheads="1"/>
          </p:cNvSpPr>
          <p:nvPr/>
        </p:nvSpPr>
        <p:spPr bwMode="auto">
          <a:xfrm>
            <a:off x="79375" y="381000"/>
            <a:ext cx="8302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установки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версия 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RLS-3060SH) </a:t>
            </a:r>
          </a:p>
        </p:txBody>
      </p:sp>
      <p:pic>
        <p:nvPicPr>
          <p:cNvPr id="1063941" name="Picture 5" descr="IMG_1053_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886200"/>
            <a:ext cx="2895600" cy="2171700"/>
          </a:xfrm>
          <a:prstGeom prst="rect">
            <a:avLst/>
          </a:prstGeom>
          <a:noFill/>
        </p:spPr>
      </p:pic>
      <p:pic>
        <p:nvPicPr>
          <p:cNvPr id="1063942" name="Picture 6" descr="IMG_1046_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447800"/>
            <a:ext cx="2895600" cy="2171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135" name="Text Box 8199"/>
          <p:cNvSpPr txBox="1">
            <a:spLocks noChangeAspect="1" noChangeArrowheads="1"/>
          </p:cNvSpPr>
          <p:nvPr/>
        </p:nvSpPr>
        <p:spPr bwMode="auto">
          <a:xfrm>
            <a:off x="79375" y="381000"/>
            <a:ext cx="8455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установки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ru-RU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версия </a:t>
            </a:r>
            <a:r>
              <a:rPr lang="en-US" altLang="ja-JP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RLS-3060SH) </a:t>
            </a:r>
          </a:p>
        </p:txBody>
      </p:sp>
      <p:sp>
        <p:nvSpPr>
          <p:cNvPr id="1065987" name="Text Box 8200"/>
          <p:cNvSpPr txBox="1">
            <a:spLocks noChangeArrowheads="1"/>
          </p:cNvSpPr>
          <p:nvPr/>
        </p:nvSpPr>
        <p:spPr bwMode="auto">
          <a:xfrm>
            <a:off x="533400" y="1268413"/>
            <a:ext cx="5788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Детекция кистей/рук</a:t>
            </a:r>
            <a:r>
              <a:rPr lang="en-US" altLang="ja-JP" sz="2000" u="sng">
                <a:ea typeface="ＭＳ 明朝" pitchFamily="49" charset="-128"/>
              </a:rPr>
              <a:t> (</a:t>
            </a:r>
            <a:r>
              <a:rPr lang="ru-RU" altLang="ja-JP" sz="2000" u="sng">
                <a:ea typeface="ＭＳ 明朝" pitchFamily="49" charset="-128"/>
              </a:rPr>
              <a:t>внутренний монтаж</a:t>
            </a:r>
            <a:r>
              <a:rPr lang="en-US" altLang="ja-JP" sz="2000" u="sng">
                <a:ea typeface="ＭＳ 明朝" pitchFamily="49" charset="-128"/>
              </a:rPr>
              <a:t>)</a:t>
            </a:r>
          </a:p>
        </p:txBody>
      </p:sp>
      <p:sp>
        <p:nvSpPr>
          <p:cNvPr id="1065988" name="Text Box 8201"/>
          <p:cNvSpPr txBox="1">
            <a:spLocks noChangeArrowheads="1"/>
          </p:cNvSpPr>
          <p:nvPr/>
        </p:nvSpPr>
        <p:spPr bwMode="auto">
          <a:xfrm>
            <a:off x="533400" y="1649413"/>
            <a:ext cx="6324600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Обнаружение посетителей музеев/выставок, пытающихся дотронуться до</a:t>
            </a:r>
            <a:r>
              <a:rPr lang="en-US" altLang="ja-JP" sz="1400"/>
              <a:t> </a:t>
            </a:r>
            <a:r>
              <a:rPr lang="ru-RU" altLang="ja-JP" sz="1400"/>
              <a:t>ценных экспонатов</a:t>
            </a:r>
            <a:r>
              <a:rPr lang="en-US" altLang="ja-JP" sz="1400"/>
              <a:t>/ </a:t>
            </a:r>
            <a:r>
              <a:rPr lang="ru-RU" altLang="ja-JP" sz="1400"/>
              <a:t>картин</a:t>
            </a:r>
            <a:r>
              <a:rPr lang="en-US" altLang="ja-JP" sz="1400"/>
              <a:t>/ </a:t>
            </a:r>
            <a:r>
              <a:rPr lang="ru-RU" altLang="ja-JP" sz="1400"/>
              <a:t>скульптур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</a:t>
            </a:r>
          </a:p>
          <a:p>
            <a:pPr lvl="1">
              <a:spcBef>
                <a:spcPct val="50000"/>
              </a:spcBef>
            </a:pPr>
            <a:r>
              <a:rPr lang="en-US" altLang="ja-JP" sz="1400"/>
              <a:t>1 </a:t>
            </a:r>
            <a:r>
              <a:rPr lang="ru-RU" altLang="ja-JP" sz="1400"/>
              <a:t>датчик</a:t>
            </a:r>
            <a:r>
              <a:rPr lang="en-US" altLang="ja-JP" sz="1400"/>
              <a:t> Redscan </a:t>
            </a:r>
            <a:r>
              <a:rPr lang="ru-RU" altLang="ja-JP" sz="1400"/>
              <a:t>может закрыть большую площадь стены или потолка и не испортит дизайн интерьера, благодаря гибкости в выборе места установки. </a:t>
            </a:r>
            <a:r>
              <a:rPr lang="en-US" altLang="ja-JP" sz="1400"/>
              <a:t> 10</a:t>
            </a:r>
            <a:r>
              <a:rPr lang="ru-RU" altLang="ja-JP" sz="1400"/>
              <a:t>см</a:t>
            </a:r>
            <a:r>
              <a:rPr lang="en-US" altLang="ja-JP" sz="1400"/>
              <a:t> </a:t>
            </a:r>
            <a:r>
              <a:rPr lang="ru-RU" altLang="ja-JP" sz="1400"/>
              <a:t>рука человека может быть обнаружена с расстояния</a:t>
            </a:r>
            <a:r>
              <a:rPr lang="en-US" altLang="ja-JP" sz="1400"/>
              <a:t> 10</a:t>
            </a:r>
            <a:r>
              <a:rPr lang="ru-RU" altLang="ja-JP" sz="1400"/>
              <a:t>м</a:t>
            </a:r>
            <a:r>
              <a:rPr lang="en-US" altLang="ja-JP" sz="1400"/>
              <a:t>. </a:t>
            </a:r>
          </a:p>
        </p:txBody>
      </p:sp>
      <p:sp>
        <p:nvSpPr>
          <p:cNvPr id="1065989" name="Text Box 8208"/>
          <p:cNvSpPr txBox="1">
            <a:spLocks noChangeArrowheads="1"/>
          </p:cNvSpPr>
          <p:nvPr/>
        </p:nvSpPr>
        <p:spPr bwMode="auto">
          <a:xfrm>
            <a:off x="533400" y="4011613"/>
            <a:ext cx="5499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потолков внутри помещений</a:t>
            </a:r>
            <a:endParaRPr lang="en-US" altLang="ja-JP" sz="2000" u="sng"/>
          </a:p>
        </p:txBody>
      </p:sp>
      <p:sp>
        <p:nvSpPr>
          <p:cNvPr id="1065990" name="Text Box 8209"/>
          <p:cNvSpPr txBox="1">
            <a:spLocks noChangeArrowheads="1"/>
          </p:cNvSpPr>
          <p:nvPr/>
        </p:nvSpPr>
        <p:spPr bwMode="auto">
          <a:xfrm>
            <a:off x="609600" y="4392613"/>
            <a:ext cx="6172200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</a:t>
            </a:r>
          </a:p>
          <a:p>
            <a:pPr lvl="1">
              <a:spcBef>
                <a:spcPct val="50000"/>
              </a:spcBef>
            </a:pPr>
            <a:r>
              <a:rPr lang="ru-RU" altLang="ja-JP" sz="1400"/>
              <a:t>Защита от вторжения через потолок</a:t>
            </a:r>
            <a:r>
              <a:rPr lang="en-US" altLang="ja-JP" sz="1400"/>
              <a:t>. </a:t>
            </a:r>
          </a:p>
          <a:p>
            <a:pPr>
              <a:spcBef>
                <a:spcPct val="50000"/>
              </a:spcBef>
            </a:pPr>
            <a:r>
              <a:rPr lang="en-US" altLang="ja-JP" sz="1400"/>
              <a:t> </a:t>
            </a: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Redscan:</a:t>
            </a:r>
          </a:p>
          <a:p>
            <a:pPr lvl="1">
              <a:spcBef>
                <a:spcPct val="50000"/>
              </a:spcBef>
            </a:pPr>
            <a:r>
              <a:rPr lang="en-US" altLang="ja-JP" sz="1400"/>
              <a:t>1 </a:t>
            </a:r>
            <a:r>
              <a:rPr lang="ru-RU" altLang="ja-JP" sz="1400"/>
              <a:t>датчик</a:t>
            </a:r>
            <a:r>
              <a:rPr lang="en-US" altLang="ja-JP" sz="1400"/>
              <a:t> RLS</a:t>
            </a:r>
            <a:r>
              <a:rPr lang="ru-RU" altLang="ja-JP" sz="1400"/>
              <a:t> может закрыть большую площадь потолка</a:t>
            </a:r>
            <a:r>
              <a:rPr lang="en-US" altLang="ja-JP" sz="1400"/>
              <a:t>. </a:t>
            </a:r>
            <a:r>
              <a:rPr lang="ru-RU" altLang="ja-JP" sz="1400"/>
              <a:t>Гибкость в выборе места установки</a:t>
            </a:r>
            <a:r>
              <a:rPr lang="en-US" altLang="ja-JP" sz="1400"/>
              <a:t>. </a:t>
            </a:r>
          </a:p>
        </p:txBody>
      </p:sp>
      <p:grpSp>
        <p:nvGrpSpPr>
          <p:cNvPr id="1065991" name="Group 8238"/>
          <p:cNvGrpSpPr>
            <a:grpSpLocks noChangeAspect="1"/>
          </p:cNvGrpSpPr>
          <p:nvPr/>
        </p:nvGrpSpPr>
        <p:grpSpPr bwMode="auto">
          <a:xfrm>
            <a:off x="6934200" y="1219200"/>
            <a:ext cx="2819400" cy="2122488"/>
            <a:chOff x="2819" y="3269"/>
            <a:chExt cx="6120" cy="4605"/>
          </a:xfrm>
        </p:grpSpPr>
        <p:pic>
          <p:nvPicPr>
            <p:cNvPr id="1065992" name="Picture 823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4" y="3269"/>
              <a:ext cx="6105" cy="4605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</p:spPr>
        </p:pic>
        <p:sp>
          <p:nvSpPr>
            <p:cNvPr id="1065993" name="Freeform 8240"/>
            <p:cNvSpPr>
              <a:spLocks noChangeAspect="1"/>
            </p:cNvSpPr>
            <p:nvPr/>
          </p:nvSpPr>
          <p:spPr bwMode="auto">
            <a:xfrm>
              <a:off x="2819" y="4004"/>
              <a:ext cx="495" cy="2370"/>
            </a:xfrm>
            <a:custGeom>
              <a:avLst/>
              <a:gdLst>
                <a:gd name="T0" fmla="*/ 480 w 33"/>
                <a:gd name="T1" fmla="*/ 210 h 158"/>
                <a:gd name="T2" fmla="*/ 15 w 33"/>
                <a:gd name="T3" fmla="*/ 0 h 158"/>
                <a:gd name="T4" fmla="*/ 0 w 33"/>
                <a:gd name="T5" fmla="*/ 2370 h 158"/>
                <a:gd name="T6" fmla="*/ 495 w 33"/>
                <a:gd name="T7" fmla="*/ 2190 h 1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"/>
                <a:gd name="T13" fmla="*/ 0 h 158"/>
                <a:gd name="T14" fmla="*/ 33 w 33"/>
                <a:gd name="T15" fmla="*/ 158 h 1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" h="158">
                  <a:moveTo>
                    <a:pt x="32" y="14"/>
                  </a:moveTo>
                  <a:lnTo>
                    <a:pt x="1" y="0"/>
                  </a:lnTo>
                  <a:lnTo>
                    <a:pt x="0" y="158"/>
                  </a:lnTo>
                  <a:lnTo>
                    <a:pt x="33" y="146"/>
                  </a:lnTo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65994" name="Picture 8241" descr="C:\Documents and Settings\tomo_ito\デスクトップ\rls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74" y="4199"/>
              <a:ext cx="330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65995" name="Freeform 8242"/>
            <p:cNvSpPr>
              <a:spLocks noChangeAspect="1"/>
            </p:cNvSpPr>
            <p:nvPr/>
          </p:nvSpPr>
          <p:spPr bwMode="auto">
            <a:xfrm>
              <a:off x="4424" y="4379"/>
              <a:ext cx="1305" cy="1815"/>
            </a:xfrm>
            <a:custGeom>
              <a:avLst/>
              <a:gdLst>
                <a:gd name="T0" fmla="*/ 1200 w 87"/>
                <a:gd name="T1" fmla="*/ 0 h 123"/>
                <a:gd name="T2" fmla="*/ 0 w 87"/>
                <a:gd name="T3" fmla="*/ 15 h 123"/>
                <a:gd name="T4" fmla="*/ 0 w 87"/>
                <a:gd name="T5" fmla="*/ 1815 h 123"/>
                <a:gd name="T6" fmla="*/ 1305 w 87"/>
                <a:gd name="T7" fmla="*/ 1815 h 1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7"/>
                <a:gd name="T13" fmla="*/ 0 h 123"/>
                <a:gd name="T14" fmla="*/ 87 w 87"/>
                <a:gd name="T15" fmla="*/ 123 h 1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7" h="123">
                  <a:moveTo>
                    <a:pt x="80" y="0"/>
                  </a:moveTo>
                  <a:lnTo>
                    <a:pt x="0" y="1"/>
                  </a:lnTo>
                  <a:lnTo>
                    <a:pt x="0" y="123"/>
                  </a:lnTo>
                  <a:lnTo>
                    <a:pt x="87" y="123"/>
                  </a:lnTo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65996" name="Picture 8243" descr="C:\Documents and Settings\tomo_ito\デスクトップ\rls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169" y="3539"/>
              <a:ext cx="450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65997" name="Freeform 8244"/>
            <p:cNvSpPr>
              <a:spLocks noChangeAspect="1"/>
            </p:cNvSpPr>
            <p:nvPr/>
          </p:nvSpPr>
          <p:spPr bwMode="auto">
            <a:xfrm>
              <a:off x="6689" y="3284"/>
              <a:ext cx="2250" cy="4575"/>
            </a:xfrm>
            <a:custGeom>
              <a:avLst/>
              <a:gdLst>
                <a:gd name="T0" fmla="*/ 2250 w 150"/>
                <a:gd name="T1" fmla="*/ 0 h 305"/>
                <a:gd name="T2" fmla="*/ 900 w 150"/>
                <a:gd name="T3" fmla="*/ 0 h 305"/>
                <a:gd name="T4" fmla="*/ 0 w 150"/>
                <a:gd name="T5" fmla="*/ 1245 h 305"/>
                <a:gd name="T6" fmla="*/ 0 w 150"/>
                <a:gd name="T7" fmla="*/ 2850 h 305"/>
                <a:gd name="T8" fmla="*/ 1995 w 150"/>
                <a:gd name="T9" fmla="*/ 4575 h 305"/>
                <a:gd name="T10" fmla="*/ 2250 w 150"/>
                <a:gd name="T11" fmla="*/ 4560 h 3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0"/>
                <a:gd name="T19" fmla="*/ 0 h 305"/>
                <a:gd name="T20" fmla="*/ 150 w 150"/>
                <a:gd name="T21" fmla="*/ 305 h 3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0" h="305">
                  <a:moveTo>
                    <a:pt x="150" y="0"/>
                  </a:moveTo>
                  <a:lnTo>
                    <a:pt x="60" y="0"/>
                  </a:lnTo>
                  <a:lnTo>
                    <a:pt x="0" y="83"/>
                  </a:lnTo>
                  <a:lnTo>
                    <a:pt x="0" y="190"/>
                  </a:lnTo>
                  <a:lnTo>
                    <a:pt x="133" y="305"/>
                  </a:lnTo>
                  <a:lnTo>
                    <a:pt x="150" y="304"/>
                  </a:lnTo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65998" name="Picture 8245" descr="C:\Users\ta-ohhashi\Desktop\fotolia for RVR\無題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34" y="3344"/>
              <a:ext cx="6105" cy="4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65999" name="Group 8250"/>
          <p:cNvGrpSpPr>
            <a:grpSpLocks/>
          </p:cNvGrpSpPr>
          <p:nvPr/>
        </p:nvGrpSpPr>
        <p:grpSpPr bwMode="auto">
          <a:xfrm>
            <a:off x="6986588" y="4024313"/>
            <a:ext cx="2767012" cy="2376487"/>
            <a:chOff x="705" y="624"/>
            <a:chExt cx="4479" cy="2985"/>
          </a:xfrm>
        </p:grpSpPr>
        <p:pic>
          <p:nvPicPr>
            <p:cNvPr id="1066000" name="Picture 8251" descr="C:\Users\tomo_ito\Documents\New Redwall販促\40 ライセンスフリー購入写真\GettyImages_83574785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5" y="625"/>
              <a:ext cx="4479" cy="298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1066001" name="Picture 8252" descr="C:\Users\ta-ohhashi\Desktop\RLS.gif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12" y="1680"/>
              <a:ext cx="77" cy="14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1066002" name="Freeform 8253"/>
            <p:cNvSpPr>
              <a:spLocks/>
            </p:cNvSpPr>
            <p:nvPr/>
          </p:nvSpPr>
          <p:spPr bwMode="auto">
            <a:xfrm>
              <a:off x="720" y="624"/>
              <a:ext cx="4464" cy="1152"/>
            </a:xfrm>
            <a:custGeom>
              <a:avLst/>
              <a:gdLst>
                <a:gd name="T0" fmla="*/ 0 w 4464"/>
                <a:gd name="T1" fmla="*/ 1104 h 1152"/>
                <a:gd name="T2" fmla="*/ 2832 w 4464"/>
                <a:gd name="T3" fmla="*/ 1152 h 1152"/>
                <a:gd name="T4" fmla="*/ 2832 w 4464"/>
                <a:gd name="T5" fmla="*/ 960 h 1152"/>
                <a:gd name="T6" fmla="*/ 3264 w 4464"/>
                <a:gd name="T7" fmla="*/ 912 h 1152"/>
                <a:gd name="T8" fmla="*/ 4464 w 4464"/>
                <a:gd name="T9" fmla="*/ 1008 h 1152"/>
                <a:gd name="T10" fmla="*/ 4464 w 4464"/>
                <a:gd name="T11" fmla="*/ 0 h 1152"/>
                <a:gd name="T12" fmla="*/ 0 w 4464"/>
                <a:gd name="T13" fmla="*/ 0 h 1152"/>
                <a:gd name="T14" fmla="*/ 0 w 4464"/>
                <a:gd name="T15" fmla="*/ 1104 h 11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64"/>
                <a:gd name="T25" fmla="*/ 0 h 1152"/>
                <a:gd name="T26" fmla="*/ 4464 w 4464"/>
                <a:gd name="T27" fmla="*/ 1152 h 11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64" h="1152">
                  <a:moveTo>
                    <a:pt x="0" y="1104"/>
                  </a:moveTo>
                  <a:lnTo>
                    <a:pt x="2832" y="1152"/>
                  </a:lnTo>
                  <a:lnTo>
                    <a:pt x="2832" y="960"/>
                  </a:lnTo>
                  <a:lnTo>
                    <a:pt x="3264" y="912"/>
                  </a:lnTo>
                  <a:lnTo>
                    <a:pt x="4464" y="1008"/>
                  </a:lnTo>
                  <a:lnTo>
                    <a:pt x="4464" y="0"/>
                  </a:lnTo>
                  <a:lnTo>
                    <a:pt x="0" y="0"/>
                  </a:lnTo>
                  <a:lnTo>
                    <a:pt x="0" y="1104"/>
                  </a:lnTo>
                  <a:close/>
                </a:path>
              </a:pathLst>
            </a:custGeom>
            <a:solidFill>
              <a:srgbClr val="FF0000">
                <a:alpha val="50195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ChangeArrowheads="1"/>
          </p:cNvSpPr>
          <p:nvPr/>
        </p:nvSpPr>
        <p:spPr bwMode="auto">
          <a:xfrm>
            <a:off x="0" y="6019800"/>
            <a:ext cx="99060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1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3314700"/>
            <a:ext cx="4421188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1301" name="Rectangle 5"/>
          <p:cNvSpPr>
            <a:spLocks noChangeArrowheads="1"/>
          </p:cNvSpPr>
          <p:nvPr/>
        </p:nvSpPr>
        <p:spPr bwMode="auto">
          <a:xfrm>
            <a:off x="120650" y="1155700"/>
            <a:ext cx="3186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Защита периметра</a:t>
            </a:r>
            <a:endParaRPr lang="en-US" altLang="ja-JP" b="1">
              <a:solidFill>
                <a:srgbClr val="003399"/>
              </a:solidFill>
            </a:endParaRPr>
          </a:p>
        </p:txBody>
      </p:sp>
      <p:pic>
        <p:nvPicPr>
          <p:cNvPr id="951302" name="Picture 10" descr="IMG_020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676400"/>
            <a:ext cx="4343400" cy="325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1303" name="Rectangle 7"/>
          <p:cNvSpPr>
            <a:spLocks noChangeArrowheads="1"/>
          </p:cNvSpPr>
          <p:nvPr/>
        </p:nvSpPr>
        <p:spPr bwMode="auto">
          <a:xfrm>
            <a:off x="304800" y="4478338"/>
            <a:ext cx="4027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>
                <a:solidFill>
                  <a:schemeClr val="bg1"/>
                </a:solidFill>
              </a:rPr>
              <a:t>Солнечная электростанция в ЕС</a:t>
            </a:r>
            <a:endParaRPr lang="en-US" altLang="ja-JP" sz="1800" b="1">
              <a:solidFill>
                <a:schemeClr val="bg1"/>
              </a:solidFill>
            </a:endParaRPr>
          </a:p>
        </p:txBody>
      </p:sp>
      <p:sp>
        <p:nvSpPr>
          <p:cNvPr id="951304" name="Rectangle 8"/>
          <p:cNvSpPr>
            <a:spLocks noChangeArrowheads="1"/>
          </p:cNvSpPr>
          <p:nvPr/>
        </p:nvSpPr>
        <p:spPr bwMode="auto">
          <a:xfrm>
            <a:off x="4837113" y="6192838"/>
            <a:ext cx="1952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>
                <a:solidFill>
                  <a:schemeClr val="bg1"/>
                </a:solidFill>
              </a:rPr>
              <a:t>Тюрьма в США</a:t>
            </a:r>
            <a:endParaRPr lang="en-US" altLang="ja-JP" sz="1800" b="1">
              <a:solidFill>
                <a:schemeClr val="bg1"/>
              </a:solidFill>
            </a:endParaRPr>
          </a:p>
        </p:txBody>
      </p:sp>
      <p:pic>
        <p:nvPicPr>
          <p:cNvPr id="95130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190500"/>
            <a:ext cx="228758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1306" name="Rectangle 10"/>
          <p:cNvSpPr>
            <a:spLocks noChangeArrowheads="1"/>
          </p:cNvSpPr>
          <p:nvPr/>
        </p:nvSpPr>
        <p:spPr bwMode="auto">
          <a:xfrm>
            <a:off x="4808538" y="2781300"/>
            <a:ext cx="4508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>
                <a:solidFill>
                  <a:srgbClr val="003399"/>
                </a:solidFill>
              </a:rPr>
              <a:t>Большой логисти</a:t>
            </a:r>
            <a:r>
              <a:rPr lang="ru-RU" altLang="ja-JP" sz="1800" b="1">
                <a:solidFill>
                  <a:schemeClr val="bg1"/>
                </a:solidFill>
              </a:rPr>
              <a:t>ческий</a:t>
            </a:r>
            <a:r>
              <a:rPr lang="ru-RU" altLang="ja-JP" sz="1800" b="1">
                <a:solidFill>
                  <a:srgbClr val="003399"/>
                </a:solidFill>
              </a:rPr>
              <a:t> </a:t>
            </a:r>
            <a:r>
              <a:rPr lang="ru-RU" altLang="ja-JP" sz="1800" b="1">
                <a:solidFill>
                  <a:schemeClr val="bg1"/>
                </a:solidFill>
              </a:rPr>
              <a:t>центр в ЕС</a:t>
            </a:r>
            <a:r>
              <a:rPr lang="ru-RU" altLang="ja-JP" sz="1800" b="1">
                <a:solidFill>
                  <a:srgbClr val="003399"/>
                </a:solidFill>
              </a:rPr>
              <a:t> </a:t>
            </a:r>
            <a:endParaRPr lang="en-US" altLang="ja-JP" sz="1800" b="1">
              <a:solidFill>
                <a:schemeClr val="bg1"/>
              </a:solidFill>
            </a:endParaRPr>
          </a:p>
        </p:txBody>
      </p:sp>
      <p:sp>
        <p:nvSpPr>
          <p:cNvPr id="951307" name="Rectangle 11"/>
          <p:cNvSpPr>
            <a:spLocks noChangeArrowheads="1"/>
          </p:cNvSpPr>
          <p:nvPr/>
        </p:nvSpPr>
        <p:spPr bwMode="auto">
          <a:xfrm>
            <a:off x="9297988" y="647700"/>
            <a:ext cx="379412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1308" name="Rectangle 12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</a:t>
            </a:r>
            <a:r>
              <a:rPr lang="ru-RU" altLang="ja-JP" sz="2800" b="1">
                <a:solidFill>
                  <a:srgbClr val="336699"/>
                </a:solidFill>
              </a:rPr>
              <a:t>серия</a:t>
            </a:r>
            <a:r>
              <a:rPr lang="en-US" altLang="ja-JP" sz="2800" b="1">
                <a:solidFill>
                  <a:srgbClr val="336699"/>
                </a:solidFill>
              </a:rPr>
              <a:t> RLS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34" name="Rectangle 2"/>
          <p:cNvSpPr>
            <a:spLocks noChangeArrowheads="1"/>
          </p:cNvSpPr>
          <p:nvPr/>
        </p:nvSpPr>
        <p:spPr bwMode="auto">
          <a:xfrm>
            <a:off x="0" y="5934075"/>
            <a:ext cx="99060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71779" name="SIP100_PTZ_convergence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6225" y="3546475"/>
            <a:ext cx="4173538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1780" name="Text Box 4"/>
          <p:cNvSpPr txBox="1">
            <a:spLocks noChangeArrowheads="1"/>
          </p:cNvSpPr>
          <p:nvPr/>
        </p:nvSpPr>
        <p:spPr bwMode="auto">
          <a:xfrm>
            <a:off x="273050" y="4365625"/>
            <a:ext cx="4724400" cy="214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１．</a:t>
            </a:r>
            <a:r>
              <a:rPr lang="ru-RU" altLang="ja-JP" sz="1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Надежный уличный датчик</a:t>
            </a:r>
            <a:endParaRPr lang="en-US" altLang="ja-JP" sz="18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Радиус</a:t>
            </a:r>
            <a:r>
              <a:rPr lang="en-US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 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30м</a:t>
            </a:r>
            <a:r>
              <a:rPr lang="en-US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, 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угол 190 градусов</a:t>
            </a:r>
            <a:r>
              <a:rPr lang="en-US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, 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высока плотность</a:t>
            </a:r>
            <a:endParaRPr lang="en-US" altLang="ja-JP" sz="1400"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ja-JP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２．</a:t>
            </a:r>
            <a:r>
              <a:rPr lang="ru-RU" altLang="ja-JP" sz="1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Управление </a:t>
            </a:r>
            <a:r>
              <a:rPr lang="en-US" altLang="ja-JP" sz="18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PTZ</a:t>
            </a:r>
            <a:r>
              <a:rPr lang="ru-RU" altLang="ja-JP" sz="1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-камерами</a:t>
            </a:r>
            <a:endParaRPr lang="en-US" altLang="ja-JP" sz="18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ru-RU" altLang="ja-JP" sz="1400">
                <a:latin typeface="Arial" charset="0"/>
                <a:ea typeface="HGP創英角ｺﾞｼｯｸUB" pitchFamily="50" charset="-128"/>
              </a:rPr>
              <a:t>Определение позиции</a:t>
            </a:r>
            <a:r>
              <a:rPr lang="en-US" altLang="ja-JP" sz="1400">
                <a:latin typeface="HGP創英角ｺﾞｼｯｸUB" pitchFamily="50" charset="-128"/>
                <a:ea typeface="HGP創英角ｺﾞｼｯｸUB" pitchFamily="50" charset="-128"/>
              </a:rPr>
              <a:t>, </a:t>
            </a:r>
            <a:r>
              <a:rPr lang="ru-RU" altLang="ja-JP" sz="1400">
                <a:latin typeface="Arial" charset="0"/>
                <a:ea typeface="HGP創英角ｺﾞｼｯｸUB" pitchFamily="50" charset="-128"/>
              </a:rPr>
              <a:t>4</a:t>
            </a:r>
            <a:r>
              <a:rPr lang="en-US" altLang="ja-JP" sz="1400">
                <a:latin typeface="HGP創英角ｺﾞｼｯｸUB" pitchFamily="50" charset="-128"/>
                <a:ea typeface="HGP創英角ｺﾞｼｯｸUB" pitchFamily="50" charset="-128"/>
              </a:rPr>
              <a:t> </a:t>
            </a:r>
            <a:r>
              <a:rPr lang="ru-RU" altLang="ja-JP" sz="1400">
                <a:latin typeface="Arial" charset="0"/>
                <a:ea typeface="HGP創英角ｺﾞｼｯｸUB" pitchFamily="50" charset="-128"/>
              </a:rPr>
              <a:t>независимых выхода</a:t>
            </a:r>
            <a:r>
              <a:rPr lang="en-US" altLang="ja-JP" sz="1400">
                <a:latin typeface="HGP創英角ｺﾞｼｯｸUB" pitchFamily="50" charset="-128"/>
                <a:ea typeface="HGP創英角ｺﾞｼｯｸUB" pitchFamily="50" charset="-128"/>
              </a:rPr>
              <a:t>, </a:t>
            </a:r>
            <a:r>
              <a:rPr lang="en-US" altLang="ja-JP" sz="1400">
                <a:latin typeface="Arial Unicode MS" pitchFamily="34" charset="-128"/>
                <a:ea typeface="HGP創英角ｺﾞｼｯｸUB" pitchFamily="50" charset="-128"/>
              </a:rPr>
              <a:t>TCP/IP</a:t>
            </a:r>
          </a:p>
          <a:p>
            <a:pPr>
              <a:spcBef>
                <a:spcPct val="50000"/>
              </a:spcBef>
            </a:pPr>
            <a:r>
              <a:rPr lang="ja-JP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３．</a:t>
            </a:r>
            <a:r>
              <a:rPr lang="ru-RU" altLang="ja-JP" sz="1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Простота настройки</a:t>
            </a:r>
          </a:p>
          <a:p>
            <a:pPr>
              <a:spcBef>
                <a:spcPct val="50000"/>
              </a:spcBef>
            </a:pP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Самообучение</a:t>
            </a:r>
            <a:r>
              <a:rPr lang="en-US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, 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настройка зоны через ПК</a:t>
            </a:r>
            <a:endParaRPr lang="en-US" altLang="ja-JP" sz="1400">
              <a:latin typeface="Arial" charset="0"/>
              <a:ea typeface="HGP創英角ｺﾞｼｯｸUB" pitchFamily="50" charset="-128"/>
            </a:endParaRPr>
          </a:p>
        </p:txBody>
      </p:sp>
      <p:pic>
        <p:nvPicPr>
          <p:cNvPr id="971781" name="LaserScan.wm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6388" y="2352675"/>
            <a:ext cx="2513012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8038" name="Picture 6" descr="C:\Documents and Settings\tomo_ito\My Documents\Redwall_Biz\New REDWALL 販促\01 ロゴ\REDWALLのロゴデータ\Newlogo_2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587375"/>
            <a:ext cx="1828800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8039" name="Picture 7" descr="C:\Documents and Settings\tomo_ito\デスクトップ\uvs100609-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57800" y="2378075"/>
            <a:ext cx="2971800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68040" name="Group 9"/>
          <p:cNvGrpSpPr>
            <a:grpSpLocks/>
          </p:cNvGrpSpPr>
          <p:nvPr/>
        </p:nvGrpSpPr>
        <p:grpSpPr bwMode="auto">
          <a:xfrm>
            <a:off x="8686800" y="1828800"/>
            <a:ext cx="914400" cy="838200"/>
            <a:chOff x="336" y="2016"/>
            <a:chExt cx="2352" cy="1875"/>
          </a:xfrm>
        </p:grpSpPr>
        <p:pic>
          <p:nvPicPr>
            <p:cNvPr id="1068041" name="Picture 10" descr="D:\WORK\2008\展示会\最新\SIP-3020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6" y="2016"/>
              <a:ext cx="2352" cy="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68042" name="Rectangle 11"/>
            <p:cNvSpPr>
              <a:spLocks noChangeArrowheads="1"/>
            </p:cNvSpPr>
            <p:nvPr/>
          </p:nvSpPr>
          <p:spPr bwMode="auto">
            <a:xfrm>
              <a:off x="2640" y="2016"/>
              <a:ext cx="48" cy="1872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68043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3050" y="2276475"/>
            <a:ext cx="373380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8044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114800" y="1666875"/>
            <a:ext cx="674688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8045" name="AutoShape 15"/>
          <p:cNvSpPr>
            <a:spLocks noChangeArrowheads="1"/>
          </p:cNvSpPr>
          <p:nvPr/>
        </p:nvSpPr>
        <p:spPr bwMode="auto">
          <a:xfrm>
            <a:off x="228600" y="1295400"/>
            <a:ext cx="4648200" cy="5486400"/>
          </a:xfrm>
          <a:prstGeom prst="roundRect">
            <a:avLst>
              <a:gd name="adj" fmla="val 5676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68046" name="Picture 1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229600" y="3038475"/>
            <a:ext cx="12874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8047" name="Text Box 17"/>
          <p:cNvSpPr txBox="1">
            <a:spLocks noChangeArrowheads="1"/>
          </p:cNvSpPr>
          <p:nvPr/>
        </p:nvSpPr>
        <p:spPr bwMode="auto">
          <a:xfrm>
            <a:off x="304800" y="1462088"/>
            <a:ext cx="4191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800" b="1">
                <a:solidFill>
                  <a:srgbClr val="FF0000"/>
                </a:solidFill>
                <a:ea typeface="HGP創英角ｺﾞｼｯｸUB" pitchFamily="50" charset="-128"/>
              </a:rPr>
              <a:t>REDSCAN </a:t>
            </a:r>
            <a:r>
              <a:rPr lang="en-US" altLang="ja-JP" sz="1800" b="1">
                <a:ea typeface="HGP創英角ｺﾞｼｯｸUB" pitchFamily="50" charset="-128"/>
              </a:rPr>
              <a:t>   </a:t>
            </a:r>
            <a:r>
              <a:rPr lang="ru-RU" altLang="ja-JP" sz="1800" b="1">
                <a:solidFill>
                  <a:srgbClr val="003399"/>
                </a:solidFill>
                <a:latin typeface="Arial" charset="0"/>
                <a:ea typeface="HGP創英角ｺﾞｼｯｸUB" pitchFamily="50" charset="-128"/>
              </a:rPr>
              <a:t>Лазерный детектор</a:t>
            </a:r>
            <a:endParaRPr lang="en-US" altLang="ja-JP" sz="1800" b="1">
              <a:solidFill>
                <a:srgbClr val="003399"/>
              </a:solidFill>
              <a:latin typeface="Arial" charset="0"/>
              <a:ea typeface="HGP創英角ｺﾞｼｯｸUB" pitchFamily="50" charset="-128"/>
            </a:endParaRPr>
          </a:p>
        </p:txBody>
      </p:sp>
      <p:sp>
        <p:nvSpPr>
          <p:cNvPr id="971794" name="Text Box 18"/>
          <p:cNvSpPr txBox="1">
            <a:spLocks noChangeArrowheads="1"/>
          </p:cNvSpPr>
          <p:nvPr/>
        </p:nvSpPr>
        <p:spPr bwMode="auto">
          <a:xfrm>
            <a:off x="5257800" y="4333875"/>
            <a:ext cx="4495800" cy="24685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１．</a:t>
            </a:r>
            <a:r>
              <a:rPr lang="ru-RU" altLang="ja-JP" sz="1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Средние/большие дистанции</a:t>
            </a:r>
            <a:endParaRPr lang="en-US" altLang="ja-JP" sz="18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ja-JP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Широкая линейка: 30м, 40м, 50м, 50м</a:t>
            </a:r>
            <a:endParaRPr lang="en-US" altLang="ja-JP" sz="1400"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ja-JP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２．</a:t>
            </a:r>
            <a:r>
              <a:rPr lang="ru-RU" altLang="ja-JP" sz="17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Интеграция с системами оповещения</a:t>
            </a:r>
            <a:endParaRPr lang="en-US" altLang="ja-JP" sz="17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ja-JP" altLang="en-US" sz="1400"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ru-RU" altLang="ja-JP" sz="1400">
                <a:latin typeface="Arial" charset="0"/>
                <a:ea typeface="HGP創英角ｺﾞｼｯｸUB" pitchFamily="50" charset="-128"/>
              </a:rPr>
              <a:t>Триггер для активации систем оповещения/</a:t>
            </a:r>
            <a:r>
              <a:rPr lang="en-US" altLang="ja-JP" sz="1400">
                <a:latin typeface="Arial" charset="0"/>
                <a:ea typeface="HGP創英角ｺﾞｼｯｸUB" pitchFamily="50" charset="-128"/>
              </a:rPr>
              <a:t>CCTV</a:t>
            </a:r>
            <a:endParaRPr lang="en-US" altLang="ja-JP" sz="14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ja-JP" altLang="en-US" sz="18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３．</a:t>
            </a:r>
            <a:r>
              <a:rPr lang="ru-RU" altLang="ja-JP" sz="1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Простота настройки</a:t>
            </a:r>
            <a:endParaRPr lang="en-US" altLang="ja-JP" sz="18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ja-JP" altLang="en-US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　 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Видоискатель</a:t>
            </a:r>
            <a:r>
              <a:rPr lang="en-US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, 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тестер</a:t>
            </a:r>
            <a:r>
              <a:rPr lang="en-US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HGP創英角ｺﾞｼｯｸUB" pitchFamily="50" charset="-128"/>
                <a:ea typeface="HGP創英角ｺﾞｼｯｸUB" pitchFamily="50" charset="-128"/>
              </a:rPr>
              <a:t>, </a:t>
            </a:r>
            <a:r>
              <a:rPr lang="ru-RU" altLang="ja-JP" sz="14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HGP創英角ｺﾞｼｯｸUB" pitchFamily="50" charset="-128"/>
              </a:rPr>
              <a:t>маскирование зон</a:t>
            </a:r>
            <a:endParaRPr lang="en-US" altLang="ja-JP" sz="14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endParaRPr lang="en-US" altLang="ja-JP" sz="140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1068049" name="AutoShape 20"/>
          <p:cNvSpPr>
            <a:spLocks noChangeArrowheads="1"/>
          </p:cNvSpPr>
          <p:nvPr/>
        </p:nvSpPr>
        <p:spPr bwMode="auto">
          <a:xfrm>
            <a:off x="273050" y="1916113"/>
            <a:ext cx="2951163" cy="288925"/>
          </a:xfrm>
          <a:prstGeom prst="roundRect">
            <a:avLst>
              <a:gd name="adj" fmla="val 16667"/>
            </a:avLst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ja-JP" sz="1600" b="1">
                <a:solidFill>
                  <a:schemeClr val="bg1"/>
                </a:solidFill>
                <a:latin typeface="Arial" charset="0"/>
              </a:rPr>
              <a:t>Единственный в своем роде</a:t>
            </a:r>
            <a:endParaRPr lang="en-US" altLang="ja-JP" sz="16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068050" name="AutoShape 22"/>
          <p:cNvSpPr>
            <a:spLocks noChangeArrowheads="1"/>
          </p:cNvSpPr>
          <p:nvPr/>
        </p:nvSpPr>
        <p:spPr bwMode="auto">
          <a:xfrm>
            <a:off x="5410200" y="1925638"/>
            <a:ext cx="838200" cy="207962"/>
          </a:xfrm>
          <a:prstGeom prst="roundRect">
            <a:avLst>
              <a:gd name="adj" fmla="val 16667"/>
            </a:avLst>
          </a:prstGeom>
          <a:solidFill>
            <a:srgbClr val="00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ja-JP" altLang="ru-RU" sz="1400">
                <a:solidFill>
                  <a:schemeClr val="bg1"/>
                </a:solidFill>
                <a:latin typeface="Times New Roman" pitchFamily="18" charset="0"/>
              </a:rPr>
              <a:t>№</a:t>
            </a:r>
            <a:r>
              <a:rPr lang="ja-JP" altLang="en-US" sz="1400">
                <a:solidFill>
                  <a:schemeClr val="bg1"/>
                </a:solidFill>
                <a:latin typeface="Times New Roman" pitchFamily="18" charset="0"/>
                <a:ea typeface="HGP創英角ｺﾞｼｯｸUB" pitchFamily="50" charset="-128"/>
              </a:rPr>
              <a:t>．１</a:t>
            </a:r>
          </a:p>
        </p:txBody>
      </p:sp>
      <p:sp>
        <p:nvSpPr>
          <p:cNvPr id="1068051" name="Rectangle 23"/>
          <p:cNvSpPr>
            <a:spLocks noChangeArrowheads="1"/>
          </p:cNvSpPr>
          <p:nvPr/>
        </p:nvSpPr>
        <p:spPr bwMode="auto">
          <a:xfrm>
            <a:off x="6324600" y="1905000"/>
            <a:ext cx="2438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1200">
                <a:solidFill>
                  <a:srgbClr val="003399"/>
                </a:solidFill>
                <a:latin typeface="Arial" charset="0"/>
              </a:rPr>
              <a:t>Доля мирового ринка 50%</a:t>
            </a:r>
            <a:endParaRPr lang="en-US" altLang="ja-JP" sz="1200">
              <a:latin typeface="HGP創英角ｺﾞｼｯｸUB" pitchFamily="50" charset="-128"/>
              <a:ea typeface="HGP創英角ｺﾞｼｯｸUB" pitchFamily="50" charset="-128"/>
            </a:endParaRPr>
          </a:p>
        </p:txBody>
      </p:sp>
      <p:sp>
        <p:nvSpPr>
          <p:cNvPr id="1068052" name="AutoShape 24"/>
          <p:cNvSpPr>
            <a:spLocks noChangeArrowheads="1"/>
          </p:cNvSpPr>
          <p:nvPr/>
        </p:nvSpPr>
        <p:spPr bwMode="auto">
          <a:xfrm>
            <a:off x="5181600" y="1295400"/>
            <a:ext cx="4495800" cy="5486400"/>
          </a:xfrm>
          <a:prstGeom prst="roundRect">
            <a:avLst>
              <a:gd name="adj" fmla="val 5676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71801" name="Text Box 25"/>
          <p:cNvSpPr txBox="1">
            <a:spLocks noChangeArrowheads="1"/>
          </p:cNvSpPr>
          <p:nvPr/>
        </p:nvSpPr>
        <p:spPr bwMode="auto">
          <a:xfrm>
            <a:off x="152400" y="228600"/>
            <a:ext cx="952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Основная линейка оборудования</a:t>
            </a:r>
            <a:endParaRPr lang="en-US" altLang="ja-JP" sz="2800" b="1">
              <a:solidFill>
                <a:srgbClr val="3366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068054" name="Text Box 26"/>
          <p:cNvSpPr txBox="1">
            <a:spLocks noChangeArrowheads="1"/>
          </p:cNvSpPr>
          <p:nvPr/>
        </p:nvSpPr>
        <p:spPr bwMode="auto">
          <a:xfrm>
            <a:off x="5168900" y="1484313"/>
            <a:ext cx="4495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800" b="1">
                <a:solidFill>
                  <a:srgbClr val="FF0000"/>
                </a:solidFill>
                <a:ea typeface="HGP創英角ｺﾞｼｯｸUB" pitchFamily="50" charset="-128"/>
              </a:rPr>
              <a:t>REDWALL V - SIP </a:t>
            </a:r>
            <a:r>
              <a:rPr lang="en-US" altLang="ja-JP" sz="1800" b="1">
                <a:ea typeface="HGP創英角ｺﾞｼｯｸUB" pitchFamily="50" charset="-128"/>
              </a:rPr>
              <a:t>   </a:t>
            </a:r>
            <a:r>
              <a:rPr lang="ru-RU" altLang="ja-JP" sz="1200" b="1">
                <a:solidFill>
                  <a:srgbClr val="003399"/>
                </a:solidFill>
                <a:ea typeface="HGP創英角ｺﾞｼｯｸUB" pitchFamily="50" charset="-128"/>
              </a:rPr>
              <a:t>Пассивные ИК датчики</a:t>
            </a:r>
            <a:endParaRPr lang="en-US" altLang="ja-JP" sz="1200" b="1">
              <a:solidFill>
                <a:srgbClr val="003399"/>
              </a:solidFill>
              <a:ea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717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9717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71781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717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9717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1781"/>
                  </p:tgtEl>
                </p:cond>
              </p:nextCondLst>
            </p:seq>
            <p:vide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7177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717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717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177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22" name="Rectangle 2"/>
          <p:cNvSpPr>
            <a:spLocks noChangeArrowheads="1"/>
          </p:cNvSpPr>
          <p:nvPr/>
        </p:nvSpPr>
        <p:spPr bwMode="auto">
          <a:xfrm>
            <a:off x="0" y="6019800"/>
            <a:ext cx="99060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2323" name="Picture 3" descr="tacoma"/>
          <p:cNvPicPr>
            <a:picLocks noChangeAspect="1" noChangeArrowheads="1"/>
          </p:cNvPicPr>
          <p:nvPr/>
        </p:nvPicPr>
        <p:blipFill>
          <a:blip r:embed="rId2" cstate="print"/>
          <a:srcRect r="2"/>
          <a:stretch>
            <a:fillRect/>
          </a:stretch>
        </p:blipFill>
        <p:spPr bwMode="auto">
          <a:xfrm>
            <a:off x="5340350" y="1866900"/>
            <a:ext cx="4044950" cy="2819400"/>
          </a:xfrm>
          <a:prstGeom prst="rect">
            <a:avLst/>
          </a:prstGeom>
          <a:noFill/>
        </p:spPr>
      </p:pic>
      <p:pic>
        <p:nvPicPr>
          <p:cNvPr id="952324" name="Picture 4" descr="MA330054-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" y="1866900"/>
            <a:ext cx="4127500" cy="2857500"/>
          </a:xfrm>
          <a:prstGeom prst="rect">
            <a:avLst/>
          </a:prstGeom>
          <a:noFill/>
        </p:spPr>
      </p:pic>
      <p:sp>
        <p:nvSpPr>
          <p:cNvPr id="952325" name="Text Box 5"/>
          <p:cNvSpPr txBox="1">
            <a:spLocks noChangeArrowheads="1"/>
          </p:cNvSpPr>
          <p:nvPr/>
        </p:nvSpPr>
        <p:spPr bwMode="auto">
          <a:xfrm>
            <a:off x="908050" y="4867275"/>
            <a:ext cx="6864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b="1">
                <a:latin typeface="Arial" charset="0"/>
              </a:rPr>
              <a:t>Задача</a:t>
            </a:r>
            <a:r>
              <a:rPr lang="en-US" altLang="ja-JP" sz="2000" b="1">
                <a:latin typeface="Arial" charset="0"/>
              </a:rPr>
              <a:t>: </a:t>
            </a:r>
            <a:r>
              <a:rPr lang="ru-RU" altLang="ja-JP" sz="2000" b="1">
                <a:latin typeface="Arial" charset="0"/>
              </a:rPr>
              <a:t>Защита крыши здания</a:t>
            </a:r>
            <a:endParaRPr lang="en-US" altLang="ja-JP" sz="2000" b="1">
              <a:latin typeface="Arial" charset="0"/>
            </a:endParaRPr>
          </a:p>
        </p:txBody>
      </p:sp>
      <p:sp>
        <p:nvSpPr>
          <p:cNvPr id="952326" name="Oval 6"/>
          <p:cNvSpPr>
            <a:spLocks noChangeArrowheads="1"/>
          </p:cNvSpPr>
          <p:nvPr/>
        </p:nvSpPr>
        <p:spPr bwMode="auto">
          <a:xfrm>
            <a:off x="304800" y="2705100"/>
            <a:ext cx="825500" cy="762000"/>
          </a:xfrm>
          <a:prstGeom prst="ellipse">
            <a:avLst/>
          </a:prstGeom>
          <a:noFill/>
          <a:ln w="349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2327" name="Freeform 7"/>
          <p:cNvSpPr>
            <a:spLocks/>
          </p:cNvSpPr>
          <p:nvPr/>
        </p:nvSpPr>
        <p:spPr bwMode="auto">
          <a:xfrm>
            <a:off x="838200" y="2743200"/>
            <a:ext cx="3886200" cy="1981200"/>
          </a:xfrm>
          <a:custGeom>
            <a:avLst/>
            <a:gdLst/>
            <a:ahLst/>
            <a:cxnLst>
              <a:cxn ang="0">
                <a:pos x="48" y="192"/>
              </a:cxn>
              <a:cxn ang="0">
                <a:pos x="0" y="96"/>
              </a:cxn>
              <a:cxn ang="0">
                <a:pos x="624" y="0"/>
              </a:cxn>
              <a:cxn ang="0">
                <a:pos x="2448" y="336"/>
              </a:cxn>
              <a:cxn ang="0">
                <a:pos x="2448" y="816"/>
              </a:cxn>
              <a:cxn ang="0">
                <a:pos x="768" y="1056"/>
              </a:cxn>
              <a:cxn ang="0">
                <a:pos x="720" y="1200"/>
              </a:cxn>
              <a:cxn ang="0">
                <a:pos x="720" y="1248"/>
              </a:cxn>
              <a:cxn ang="0">
                <a:pos x="240" y="1248"/>
              </a:cxn>
              <a:cxn ang="0">
                <a:pos x="48" y="192"/>
              </a:cxn>
            </a:cxnLst>
            <a:rect l="0" t="0" r="r" b="b"/>
            <a:pathLst>
              <a:path w="2448" h="1248">
                <a:moveTo>
                  <a:pt x="48" y="192"/>
                </a:moveTo>
                <a:lnTo>
                  <a:pt x="0" y="96"/>
                </a:lnTo>
                <a:lnTo>
                  <a:pt x="624" y="0"/>
                </a:lnTo>
                <a:lnTo>
                  <a:pt x="2448" y="336"/>
                </a:lnTo>
                <a:lnTo>
                  <a:pt x="2448" y="816"/>
                </a:lnTo>
                <a:lnTo>
                  <a:pt x="768" y="1056"/>
                </a:lnTo>
                <a:lnTo>
                  <a:pt x="720" y="1200"/>
                </a:lnTo>
                <a:lnTo>
                  <a:pt x="720" y="1248"/>
                </a:lnTo>
                <a:lnTo>
                  <a:pt x="240" y="1248"/>
                </a:lnTo>
                <a:lnTo>
                  <a:pt x="48" y="192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52328" name="Text Box 8"/>
          <p:cNvSpPr txBox="1">
            <a:spLocks noChangeArrowheads="1"/>
          </p:cNvSpPr>
          <p:nvPr/>
        </p:nvSpPr>
        <p:spPr bwMode="auto">
          <a:xfrm>
            <a:off x="914400" y="5260975"/>
            <a:ext cx="8383588" cy="1063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>
                <a:solidFill>
                  <a:srgbClr val="000099"/>
                </a:solidFill>
              </a:rPr>
              <a:t>Текущее состояние</a:t>
            </a:r>
            <a:r>
              <a:rPr lang="en-US" altLang="ja-JP" sz="1800">
                <a:solidFill>
                  <a:srgbClr val="000099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1800">
                <a:solidFill>
                  <a:srgbClr val="000099"/>
                </a:solidFill>
              </a:rPr>
              <a:t>Система установлена прошлым летом и функционирует нормально</a:t>
            </a:r>
            <a:r>
              <a:rPr lang="en-US" altLang="ja-JP" sz="1800">
                <a:solidFill>
                  <a:srgbClr val="000099"/>
                </a:solidFill>
              </a:rPr>
              <a:t>. </a:t>
            </a:r>
            <a:r>
              <a:rPr lang="ru-RU" altLang="ja-JP" sz="1800">
                <a:solidFill>
                  <a:srgbClr val="000099"/>
                </a:solidFill>
              </a:rPr>
              <a:t>Заказчик оформил покупку еще одного датчика для следующего объекта</a:t>
            </a:r>
            <a:r>
              <a:rPr lang="en-US" altLang="ja-JP" sz="180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952330" name="Rectangle 10"/>
          <p:cNvSpPr>
            <a:spLocks noChangeArrowheads="1"/>
          </p:cNvSpPr>
          <p:nvPr/>
        </p:nvSpPr>
        <p:spPr bwMode="auto">
          <a:xfrm>
            <a:off x="152400" y="1163638"/>
            <a:ext cx="4305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Защита мансардных окон</a:t>
            </a:r>
            <a:endParaRPr lang="en-US" altLang="ja-JP" b="1">
              <a:solidFill>
                <a:srgbClr val="003399"/>
              </a:solidFill>
            </a:endParaRPr>
          </a:p>
        </p:txBody>
      </p:sp>
      <p:sp>
        <p:nvSpPr>
          <p:cNvPr id="952331" name="Rectangle 11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</a:t>
            </a:r>
            <a:r>
              <a:rPr lang="ru-RU" altLang="ja-JP" sz="2800" b="1">
                <a:solidFill>
                  <a:srgbClr val="336699"/>
                </a:solidFill>
              </a:rPr>
              <a:t>серия</a:t>
            </a:r>
            <a:r>
              <a:rPr lang="en-US" altLang="ja-JP" sz="2800" b="1">
                <a:solidFill>
                  <a:srgbClr val="336699"/>
                </a:solidFill>
              </a:rPr>
              <a:t> 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346" name="Rectangle 2"/>
          <p:cNvSpPr>
            <a:spLocks noChangeArrowheads="1"/>
          </p:cNvSpPr>
          <p:nvPr/>
        </p:nvSpPr>
        <p:spPr bwMode="auto">
          <a:xfrm>
            <a:off x="0" y="6207125"/>
            <a:ext cx="9906000" cy="65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33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95450"/>
            <a:ext cx="36385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53348" name="Group 4"/>
          <p:cNvGrpSpPr>
            <a:grpSpLocks/>
          </p:cNvGrpSpPr>
          <p:nvPr/>
        </p:nvGrpSpPr>
        <p:grpSpPr bwMode="auto">
          <a:xfrm>
            <a:off x="228600" y="3962400"/>
            <a:ext cx="5029200" cy="1924050"/>
            <a:chOff x="144" y="2640"/>
            <a:chExt cx="2976" cy="1116"/>
          </a:xfrm>
        </p:grpSpPr>
        <p:pic>
          <p:nvPicPr>
            <p:cNvPr id="953349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4" y="2640"/>
              <a:ext cx="1488" cy="1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53350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32" y="2640"/>
              <a:ext cx="1488" cy="1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53351" name="Group 7"/>
          <p:cNvGrpSpPr>
            <a:grpSpLocks/>
          </p:cNvGrpSpPr>
          <p:nvPr/>
        </p:nvGrpSpPr>
        <p:grpSpPr bwMode="auto">
          <a:xfrm>
            <a:off x="533400" y="4495800"/>
            <a:ext cx="3886200" cy="609600"/>
            <a:chOff x="336" y="2880"/>
            <a:chExt cx="2448" cy="384"/>
          </a:xfrm>
        </p:grpSpPr>
        <p:sp>
          <p:nvSpPr>
            <p:cNvPr id="953352" name="Freeform 8"/>
            <p:cNvSpPr>
              <a:spLocks/>
            </p:cNvSpPr>
            <p:nvPr/>
          </p:nvSpPr>
          <p:spPr bwMode="auto">
            <a:xfrm>
              <a:off x="336" y="2880"/>
              <a:ext cx="1392" cy="384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48" y="336"/>
                </a:cxn>
                <a:cxn ang="0">
                  <a:pos x="1392" y="384"/>
                </a:cxn>
                <a:cxn ang="0">
                  <a:pos x="1392" y="0"/>
                </a:cxn>
                <a:cxn ang="0">
                  <a:pos x="0" y="96"/>
                </a:cxn>
              </a:cxnLst>
              <a:rect l="0" t="0" r="r" b="b"/>
              <a:pathLst>
                <a:path w="1392" h="384">
                  <a:moveTo>
                    <a:pt x="48" y="96"/>
                  </a:moveTo>
                  <a:lnTo>
                    <a:pt x="48" y="336"/>
                  </a:lnTo>
                  <a:lnTo>
                    <a:pt x="1392" y="384"/>
                  </a:lnTo>
                  <a:lnTo>
                    <a:pt x="1392" y="0"/>
                  </a:lnTo>
                  <a:lnTo>
                    <a:pt x="0" y="96"/>
                  </a:lnTo>
                </a:path>
              </a:pathLst>
            </a:custGeom>
            <a:solidFill>
              <a:srgbClr val="FF0000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53353" name="Freeform 9"/>
            <p:cNvSpPr>
              <a:spLocks/>
            </p:cNvSpPr>
            <p:nvPr/>
          </p:nvSpPr>
          <p:spPr bwMode="auto">
            <a:xfrm>
              <a:off x="1728" y="2880"/>
              <a:ext cx="1056" cy="3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84"/>
                </a:cxn>
                <a:cxn ang="0">
                  <a:pos x="1056" y="336"/>
                </a:cxn>
                <a:cxn ang="0">
                  <a:pos x="1056" y="48"/>
                </a:cxn>
                <a:cxn ang="0">
                  <a:pos x="0" y="0"/>
                </a:cxn>
              </a:cxnLst>
              <a:rect l="0" t="0" r="r" b="b"/>
              <a:pathLst>
                <a:path w="1056" h="384">
                  <a:moveTo>
                    <a:pt x="0" y="0"/>
                  </a:moveTo>
                  <a:lnTo>
                    <a:pt x="0" y="384"/>
                  </a:lnTo>
                  <a:lnTo>
                    <a:pt x="1056" y="336"/>
                  </a:lnTo>
                  <a:lnTo>
                    <a:pt x="105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95335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1676400"/>
            <a:ext cx="2287588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335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1200" y="3200400"/>
            <a:ext cx="35814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3356" name="Text Box 12"/>
          <p:cNvSpPr txBox="1">
            <a:spLocks noChangeArrowheads="1"/>
          </p:cNvSpPr>
          <p:nvPr/>
        </p:nvSpPr>
        <p:spPr bwMode="auto">
          <a:xfrm>
            <a:off x="1676400" y="6019800"/>
            <a:ext cx="7010400" cy="788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>
                <a:solidFill>
                  <a:srgbClr val="000099"/>
                </a:solidFill>
              </a:rPr>
              <a:t>Текущее состояние</a:t>
            </a:r>
            <a:r>
              <a:rPr lang="en-US" altLang="ja-JP" sz="1800">
                <a:solidFill>
                  <a:srgbClr val="000099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1800">
                <a:solidFill>
                  <a:srgbClr val="000099"/>
                </a:solidFill>
              </a:rPr>
              <a:t>Система установлена и функционирует нормально</a:t>
            </a:r>
            <a:r>
              <a:rPr lang="en-US" altLang="ja-JP" sz="180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953359" name="Rectangle 15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 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RLS</a:t>
            </a:r>
          </a:p>
        </p:txBody>
      </p:sp>
      <p:sp>
        <p:nvSpPr>
          <p:cNvPr id="953360" name="Rectangle 16"/>
          <p:cNvSpPr>
            <a:spLocks noChangeArrowheads="1"/>
          </p:cNvSpPr>
          <p:nvPr/>
        </p:nvSpPr>
        <p:spPr bwMode="auto">
          <a:xfrm>
            <a:off x="152400" y="1163638"/>
            <a:ext cx="2171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Защита стен</a:t>
            </a:r>
            <a:endParaRPr lang="en-US" altLang="ja-JP" b="1">
              <a:solidFill>
                <a:srgbClr val="00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370" name="Rectangle 2"/>
          <p:cNvSpPr>
            <a:spLocks noChangeArrowheads="1"/>
          </p:cNvSpPr>
          <p:nvPr/>
        </p:nvSpPr>
        <p:spPr bwMode="auto">
          <a:xfrm>
            <a:off x="0" y="6207125"/>
            <a:ext cx="9906000" cy="65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" name="Picture 2" descr="C:\Users\hyamasaki\Desktop\SLAC\slac10.bmp"/>
          <p:cNvPicPr>
            <a:picLocks noChangeAspect="1"/>
          </p:cNvPicPr>
          <p:nvPr/>
        </p:nvPicPr>
        <p:blipFill>
          <a:blip r:embed="rId2" cstate="print"/>
          <a:srcRect b="64"/>
          <a:stretch>
            <a:fillRect/>
          </a:stretch>
        </p:blipFill>
        <p:spPr bwMode="auto">
          <a:xfrm>
            <a:off x="76200" y="1546225"/>
            <a:ext cx="5791200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4373" name="Text Box 5"/>
          <p:cNvSpPr txBox="1">
            <a:spLocks noChangeArrowheads="1"/>
          </p:cNvSpPr>
          <p:nvPr/>
        </p:nvSpPr>
        <p:spPr bwMode="auto">
          <a:xfrm>
            <a:off x="1600200" y="5638800"/>
            <a:ext cx="8077200" cy="116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>
                <a:solidFill>
                  <a:srgbClr val="000099"/>
                </a:solidFill>
              </a:rPr>
              <a:t>Решение</a:t>
            </a:r>
            <a:r>
              <a:rPr lang="en-US" altLang="ja-JP" sz="2000">
                <a:solidFill>
                  <a:srgbClr val="000099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2000">
                <a:solidFill>
                  <a:srgbClr val="000099"/>
                </a:solidFill>
              </a:rPr>
              <a:t>Виртуальные ворота для детектирования людей и авто и интеграцией с видеонаблюдением</a:t>
            </a:r>
            <a:r>
              <a:rPr lang="en-US" altLang="ja-JP" sz="200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954374" name="Rectangle 6"/>
          <p:cNvSpPr>
            <a:spLocks noChangeArrowheads="1"/>
          </p:cNvSpPr>
          <p:nvPr/>
        </p:nvSpPr>
        <p:spPr bwMode="auto">
          <a:xfrm>
            <a:off x="303213" y="1166813"/>
            <a:ext cx="4824412" cy="427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200" b="1">
                <a:solidFill>
                  <a:srgbClr val="003399"/>
                </a:solidFill>
              </a:rPr>
              <a:t>Неавторизованный доступ авто</a:t>
            </a:r>
            <a:endParaRPr lang="en-US" altLang="ja-JP" sz="2200" b="1">
              <a:solidFill>
                <a:srgbClr val="003399"/>
              </a:solidFill>
            </a:endParaRPr>
          </a:p>
        </p:txBody>
      </p:sp>
      <p:pic>
        <p:nvPicPr>
          <p:cNvPr id="954375" name="Picture 7" descr="gates%2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0338" y="1268413"/>
            <a:ext cx="4419600" cy="3314700"/>
          </a:xfrm>
          <a:prstGeom prst="rect">
            <a:avLst/>
          </a:prstGeom>
          <a:noFill/>
        </p:spPr>
      </p:pic>
      <p:sp>
        <p:nvSpPr>
          <p:cNvPr id="954376" name="Rectangle 8"/>
          <p:cNvSpPr>
            <a:spLocks noChangeArrowheads="1"/>
          </p:cNvSpPr>
          <p:nvPr/>
        </p:nvSpPr>
        <p:spPr bwMode="auto">
          <a:xfrm>
            <a:off x="7761288" y="1674813"/>
            <a:ext cx="184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AutoNum type="arabicPeriod"/>
            </a:pPr>
            <a:endParaRPr lang="en-US" altLang="ja-JP">
              <a:solidFill>
                <a:srgbClr val="CC0000"/>
              </a:solidFill>
              <a:latin typeface="Arial" charset="0"/>
              <a:cs typeface="Arial" charset="0"/>
            </a:endParaRPr>
          </a:p>
          <a:p>
            <a:pPr lvl="1" eaLnBrk="0" hangingPunct="0"/>
            <a:endParaRPr lang="en-US" altLang="ja-JP">
              <a:latin typeface="Times New Roman" pitchFamily="18" charset="0"/>
            </a:endParaRPr>
          </a:p>
        </p:txBody>
      </p:sp>
      <p:sp>
        <p:nvSpPr>
          <p:cNvPr id="954377" name="AutoShape 9" descr="Z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7824788" y="2470150"/>
            <a:ext cx="9525" cy="19685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954378" name="Rectangle 10"/>
          <p:cNvSpPr>
            <a:spLocks noChangeArrowheads="1"/>
          </p:cNvSpPr>
          <p:nvPr/>
        </p:nvSpPr>
        <p:spPr bwMode="auto">
          <a:xfrm>
            <a:off x="6400800" y="1447800"/>
            <a:ext cx="76200" cy="25146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54379" name="Freeform 11"/>
          <p:cNvSpPr>
            <a:spLocks/>
          </p:cNvSpPr>
          <p:nvPr/>
        </p:nvSpPr>
        <p:spPr bwMode="auto">
          <a:xfrm>
            <a:off x="6400800" y="1600200"/>
            <a:ext cx="2438400" cy="2743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88" y="240"/>
              </a:cxn>
              <a:cxn ang="0">
                <a:pos x="1536" y="1104"/>
              </a:cxn>
              <a:cxn ang="0">
                <a:pos x="48" y="1488"/>
              </a:cxn>
              <a:cxn ang="0">
                <a:pos x="0" y="0"/>
              </a:cxn>
            </a:cxnLst>
            <a:rect l="0" t="0" r="r" b="b"/>
            <a:pathLst>
              <a:path w="1536" h="1488">
                <a:moveTo>
                  <a:pt x="0" y="0"/>
                </a:moveTo>
                <a:lnTo>
                  <a:pt x="1488" y="240"/>
                </a:lnTo>
                <a:lnTo>
                  <a:pt x="1536" y="1104"/>
                </a:lnTo>
                <a:lnTo>
                  <a:pt x="48" y="1488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50000"/>
            </a:srgb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954380" name="Picture 12" descr="rls2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6477000" y="1447800"/>
            <a:ext cx="381000" cy="230188"/>
          </a:xfrm>
          <a:prstGeom prst="rect">
            <a:avLst/>
          </a:prstGeom>
          <a:noFill/>
        </p:spPr>
      </p:pic>
      <p:sp>
        <p:nvSpPr>
          <p:cNvPr id="954381" name="Rectangle 13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 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RLS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/>
          <p:cNvSpPr>
            <a:spLocks noChangeArrowheads="1"/>
          </p:cNvSpPr>
          <p:nvPr/>
        </p:nvSpPr>
        <p:spPr bwMode="auto">
          <a:xfrm>
            <a:off x="0" y="6207125"/>
            <a:ext cx="9906000" cy="65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539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1295400"/>
            <a:ext cx="3529013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539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114800"/>
            <a:ext cx="350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5397" name="Picture 4" descr="Narborough Crossing 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138" y="1743075"/>
            <a:ext cx="1801812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5398" name="Picture 4" descr="Narborough Crossing 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51000" y="2319338"/>
            <a:ext cx="3060700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5399" name="Freeform 10"/>
          <p:cNvSpPr>
            <a:spLocks/>
          </p:cNvSpPr>
          <p:nvPr/>
        </p:nvSpPr>
        <p:spPr bwMode="auto">
          <a:xfrm>
            <a:off x="1724025" y="2319338"/>
            <a:ext cx="3025775" cy="2044700"/>
          </a:xfrm>
          <a:custGeom>
            <a:avLst/>
            <a:gdLst>
              <a:gd name="T0" fmla="*/ 5752 w 5792"/>
              <a:gd name="T1" fmla="*/ 3616 h 3616"/>
              <a:gd name="T2" fmla="*/ 2656 w 5792"/>
              <a:gd name="T3" fmla="*/ 3591 h 3616"/>
              <a:gd name="T4" fmla="*/ 0 w 5792"/>
              <a:gd name="T5" fmla="*/ 3583 h 3616"/>
              <a:gd name="T6" fmla="*/ 528 w 5792"/>
              <a:gd name="T7" fmla="*/ 2568 h 3616"/>
              <a:gd name="T8" fmla="*/ 160 w 5792"/>
              <a:gd name="T9" fmla="*/ 2552 h 3616"/>
              <a:gd name="T10" fmla="*/ 168 w 5792"/>
              <a:gd name="T11" fmla="*/ 2552 h 3616"/>
              <a:gd name="T12" fmla="*/ 72 w 5792"/>
              <a:gd name="T13" fmla="*/ 2504 h 3616"/>
              <a:gd name="T14" fmla="*/ 296 w 5792"/>
              <a:gd name="T15" fmla="*/ 2240 h 3616"/>
              <a:gd name="T16" fmla="*/ 208 w 5792"/>
              <a:gd name="T17" fmla="*/ 2016 h 3616"/>
              <a:gd name="T18" fmla="*/ 1212 w 5792"/>
              <a:gd name="T19" fmla="*/ 392 h 3616"/>
              <a:gd name="T20" fmla="*/ 1620 w 5792"/>
              <a:gd name="T21" fmla="*/ 352 h 3616"/>
              <a:gd name="T22" fmla="*/ 2704 w 5792"/>
              <a:gd name="T23" fmla="*/ 200 h 3616"/>
              <a:gd name="T24" fmla="*/ 3800 w 5792"/>
              <a:gd name="T25" fmla="*/ 0 h 3616"/>
              <a:gd name="T26" fmla="*/ 4308 w 5792"/>
              <a:gd name="T27" fmla="*/ 556 h 3616"/>
              <a:gd name="T28" fmla="*/ 4508 w 5792"/>
              <a:gd name="T29" fmla="*/ 568 h 3616"/>
              <a:gd name="T30" fmla="*/ 5792 w 5792"/>
              <a:gd name="T31" fmla="*/ 1952 h 3616"/>
              <a:gd name="T32" fmla="*/ 5752 w 5792"/>
              <a:gd name="T33" fmla="*/ 3616 h 361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792"/>
              <a:gd name="T52" fmla="*/ 0 h 3616"/>
              <a:gd name="T53" fmla="*/ 5792 w 5792"/>
              <a:gd name="T54" fmla="*/ 3616 h 361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792" h="3616">
                <a:moveTo>
                  <a:pt x="5752" y="3616"/>
                </a:moveTo>
                <a:lnTo>
                  <a:pt x="2656" y="3591"/>
                </a:lnTo>
                <a:lnTo>
                  <a:pt x="0" y="3583"/>
                </a:lnTo>
                <a:lnTo>
                  <a:pt x="528" y="2568"/>
                </a:lnTo>
                <a:lnTo>
                  <a:pt x="160" y="2552"/>
                </a:lnTo>
                <a:lnTo>
                  <a:pt x="168" y="2552"/>
                </a:lnTo>
                <a:lnTo>
                  <a:pt x="72" y="2504"/>
                </a:lnTo>
                <a:lnTo>
                  <a:pt x="296" y="2240"/>
                </a:lnTo>
                <a:lnTo>
                  <a:pt x="208" y="2016"/>
                </a:lnTo>
                <a:lnTo>
                  <a:pt x="1212" y="392"/>
                </a:lnTo>
                <a:lnTo>
                  <a:pt x="1620" y="352"/>
                </a:lnTo>
                <a:lnTo>
                  <a:pt x="2704" y="200"/>
                </a:lnTo>
                <a:lnTo>
                  <a:pt x="3800" y="0"/>
                </a:lnTo>
                <a:lnTo>
                  <a:pt x="4308" y="556"/>
                </a:lnTo>
                <a:lnTo>
                  <a:pt x="4508" y="568"/>
                </a:lnTo>
                <a:lnTo>
                  <a:pt x="5792" y="1952"/>
                </a:lnTo>
                <a:lnTo>
                  <a:pt x="5752" y="3616"/>
                </a:lnTo>
                <a:close/>
              </a:path>
            </a:pathLst>
          </a:custGeom>
          <a:solidFill>
            <a:srgbClr val="FA3904">
              <a:alpha val="47842"/>
            </a:srgbClr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lIns="0" tIns="0" rIns="0" bIns="0"/>
          <a:lstStyle/>
          <a:p>
            <a:endParaRPr lang="ru-RU"/>
          </a:p>
        </p:txBody>
      </p:sp>
      <p:pic>
        <p:nvPicPr>
          <p:cNvPr id="955400" name="Picture 11" descr="Filey Crossing 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3111500"/>
            <a:ext cx="1584325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5403" name="Rectangle 11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 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RLS</a:t>
            </a:r>
          </a:p>
        </p:txBody>
      </p:sp>
      <p:sp>
        <p:nvSpPr>
          <p:cNvPr id="955404" name="Rectangle 12"/>
          <p:cNvSpPr>
            <a:spLocks noChangeArrowheads="1"/>
          </p:cNvSpPr>
          <p:nvPr/>
        </p:nvSpPr>
        <p:spPr bwMode="auto">
          <a:xfrm>
            <a:off x="228600" y="1143000"/>
            <a:ext cx="4637088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Безопасность ж/д переезда</a:t>
            </a:r>
            <a:endParaRPr lang="en-US" altLang="ja-JP" b="1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Rectangle 2"/>
          <p:cNvSpPr>
            <a:spLocks noChangeArrowheads="1"/>
          </p:cNvSpPr>
          <p:nvPr/>
        </p:nvSpPr>
        <p:spPr bwMode="auto">
          <a:xfrm>
            <a:off x="0" y="6207125"/>
            <a:ext cx="9906000" cy="65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6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33538"/>
            <a:ext cx="2895600" cy="217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64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911600"/>
            <a:ext cx="28956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64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3425" y="1752600"/>
            <a:ext cx="37179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6423" name="Text Box 7"/>
          <p:cNvSpPr txBox="1">
            <a:spLocks noChangeArrowheads="1"/>
          </p:cNvSpPr>
          <p:nvPr/>
        </p:nvSpPr>
        <p:spPr bwMode="auto">
          <a:xfrm>
            <a:off x="7086600" y="1752600"/>
            <a:ext cx="2590800" cy="1887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>
                <a:solidFill>
                  <a:srgbClr val="000099"/>
                </a:solidFill>
              </a:rPr>
              <a:t>Решение</a:t>
            </a:r>
            <a:r>
              <a:rPr lang="en-US" altLang="ja-JP" sz="1800">
                <a:solidFill>
                  <a:srgbClr val="000099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1800">
                <a:solidFill>
                  <a:srgbClr val="000099"/>
                </a:solidFill>
              </a:rPr>
              <a:t>Виртуальная штора для детекции самолетов и предупреждения пилотов</a:t>
            </a:r>
            <a:r>
              <a:rPr lang="en-US" altLang="ja-JP" sz="180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956424" name="Text Box 8"/>
          <p:cNvSpPr txBox="1">
            <a:spLocks noChangeArrowheads="1"/>
          </p:cNvSpPr>
          <p:nvPr/>
        </p:nvSpPr>
        <p:spPr bwMode="auto">
          <a:xfrm>
            <a:off x="7086600" y="3733800"/>
            <a:ext cx="2590800" cy="2562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700">
                <a:solidFill>
                  <a:srgbClr val="000099"/>
                </a:solidFill>
              </a:rPr>
              <a:t>Экономическая выгода</a:t>
            </a:r>
            <a:r>
              <a:rPr lang="en-US" altLang="ja-JP" sz="1700">
                <a:solidFill>
                  <a:srgbClr val="000099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ja-JP" sz="1700">
                <a:solidFill>
                  <a:srgbClr val="000099"/>
                </a:solidFill>
              </a:rPr>
              <a:t>*</a:t>
            </a:r>
            <a:r>
              <a:rPr lang="ru-RU" altLang="ja-JP" sz="1700">
                <a:solidFill>
                  <a:srgbClr val="000099"/>
                </a:solidFill>
              </a:rPr>
              <a:t>Снижение затрат на ремонт самолетов</a:t>
            </a:r>
            <a:endParaRPr lang="en-US" altLang="ja-JP" sz="170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ja-JP" sz="1700">
                <a:solidFill>
                  <a:srgbClr val="000099"/>
                </a:solidFill>
              </a:rPr>
              <a:t>*</a:t>
            </a:r>
            <a:r>
              <a:rPr lang="ru-RU" altLang="ja-JP" sz="1700">
                <a:solidFill>
                  <a:srgbClr val="000099"/>
                </a:solidFill>
              </a:rPr>
              <a:t>Мера предосторожности для защиты самолетов</a:t>
            </a:r>
            <a:endParaRPr lang="en-US" altLang="ja-JP" sz="1700">
              <a:solidFill>
                <a:srgbClr val="000099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ja-JP" sz="1700">
                <a:solidFill>
                  <a:srgbClr val="000099"/>
                </a:solidFill>
              </a:rPr>
              <a:t>*</a:t>
            </a:r>
            <a:r>
              <a:rPr lang="ru-RU" altLang="ja-JP" sz="1700">
                <a:solidFill>
                  <a:srgbClr val="000099"/>
                </a:solidFill>
              </a:rPr>
              <a:t>Снижение затрат на страховые премии</a:t>
            </a:r>
            <a:endParaRPr lang="en-US" altLang="ja-JP" sz="1700">
              <a:solidFill>
                <a:srgbClr val="000099"/>
              </a:solidFill>
            </a:endParaRPr>
          </a:p>
        </p:txBody>
      </p:sp>
      <p:sp>
        <p:nvSpPr>
          <p:cNvPr id="956426" name="Rectangle 10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 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RLS</a:t>
            </a:r>
          </a:p>
        </p:txBody>
      </p:sp>
      <p:sp>
        <p:nvSpPr>
          <p:cNvPr id="956427" name="Rectangle 11"/>
          <p:cNvSpPr>
            <a:spLocks noChangeArrowheads="1"/>
          </p:cNvSpPr>
          <p:nvPr/>
        </p:nvSpPr>
        <p:spPr bwMode="auto">
          <a:xfrm>
            <a:off x="228600" y="1143000"/>
            <a:ext cx="7720013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Авиационный ангар</a:t>
            </a:r>
            <a:r>
              <a:rPr lang="en-US" altLang="ja-JP" b="1">
                <a:solidFill>
                  <a:srgbClr val="003399"/>
                </a:solidFill>
                <a:ea typeface="HGP創英角ｺﾞｼｯｸUB" pitchFamily="50" charset="-128"/>
              </a:rPr>
              <a:t>  - </a:t>
            </a:r>
            <a:r>
              <a:rPr lang="ru-RU" altLang="ja-JP" b="1">
                <a:solidFill>
                  <a:srgbClr val="003399"/>
                </a:solidFill>
                <a:ea typeface="HGP創英角ｺﾞｼｯｸUB" pitchFamily="50" charset="-128"/>
              </a:rPr>
              <a:t>Безопасность самолетов</a:t>
            </a:r>
            <a:endParaRPr lang="en-US" altLang="ja-JP" b="1">
              <a:solidFill>
                <a:srgbClr val="003399"/>
              </a:solidFill>
              <a:ea typeface="HGP創英角ｺﾞｼｯｸUB" pitchFamily="50" charset="-12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42" name="Rectangle 2"/>
          <p:cNvSpPr>
            <a:spLocks noChangeArrowheads="1"/>
          </p:cNvSpPr>
          <p:nvPr/>
        </p:nvSpPr>
        <p:spPr bwMode="auto">
          <a:xfrm>
            <a:off x="0" y="6207125"/>
            <a:ext cx="9906000" cy="65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7443" name="Picture 1" descr="data-center2.eps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1927225"/>
            <a:ext cx="344805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7444" name="Picture 1" descr="datacenter_08.ep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588" y="1905000"/>
            <a:ext cx="34464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7446" name="Picture 6" descr="rls-hidari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72350" y="1676400"/>
            <a:ext cx="476250" cy="1000125"/>
          </a:xfrm>
          <a:prstGeom prst="rect">
            <a:avLst/>
          </a:prstGeom>
          <a:noFill/>
        </p:spPr>
      </p:pic>
      <p:pic>
        <p:nvPicPr>
          <p:cNvPr id="957447" name="Picture 2" descr="C:\Users\hyamasaki\Desktop\image1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651375"/>
            <a:ext cx="28194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7448" name="Picture 4" descr="http://gigazine.jp/img/2011/04/08/facebook_opencompute/Datacenter-Electrical-Large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0" y="4686300"/>
            <a:ext cx="3228975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57449" name="Text Box 9"/>
          <p:cNvSpPr txBox="1">
            <a:spLocks noChangeArrowheads="1"/>
          </p:cNvSpPr>
          <p:nvPr/>
        </p:nvSpPr>
        <p:spPr bwMode="auto">
          <a:xfrm>
            <a:off x="228600" y="4724400"/>
            <a:ext cx="3352800" cy="177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>
                <a:solidFill>
                  <a:srgbClr val="000099"/>
                </a:solidFill>
              </a:rPr>
              <a:t>Решение</a:t>
            </a:r>
            <a:r>
              <a:rPr lang="en-US" altLang="ja-JP" sz="2000">
                <a:solidFill>
                  <a:srgbClr val="000099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2000">
                <a:solidFill>
                  <a:srgbClr val="000099"/>
                </a:solidFill>
              </a:rPr>
              <a:t>Виртуальный потолок для обнаружения нарушителей на верхних крышках стоек</a:t>
            </a:r>
            <a:r>
              <a:rPr lang="en-US" altLang="ja-JP" sz="2000">
                <a:solidFill>
                  <a:srgbClr val="000099"/>
                </a:solidFill>
              </a:rPr>
              <a:t>.</a:t>
            </a:r>
          </a:p>
        </p:txBody>
      </p:sp>
      <p:sp>
        <p:nvSpPr>
          <p:cNvPr id="957451" name="Rectangle 11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 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RLS</a:t>
            </a:r>
          </a:p>
        </p:txBody>
      </p:sp>
      <p:sp>
        <p:nvSpPr>
          <p:cNvPr id="957452" name="Rectangle 12"/>
          <p:cNvSpPr>
            <a:spLocks noChangeArrowheads="1"/>
          </p:cNvSpPr>
          <p:nvPr/>
        </p:nvSpPr>
        <p:spPr bwMode="auto">
          <a:xfrm>
            <a:off x="228600" y="1219200"/>
            <a:ext cx="5183188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Дата-центр</a:t>
            </a:r>
            <a:r>
              <a:rPr lang="en-US" altLang="ja-JP" b="1">
                <a:solidFill>
                  <a:srgbClr val="003399"/>
                </a:solidFill>
                <a:ea typeface="HGP創英角ｺﾞｼｯｸUB" pitchFamily="50" charset="-128"/>
              </a:rPr>
              <a:t>  - </a:t>
            </a:r>
            <a:r>
              <a:rPr lang="ru-RU" altLang="ja-JP" b="1">
                <a:solidFill>
                  <a:srgbClr val="003399"/>
                </a:solidFill>
                <a:ea typeface="HGP創英角ｺﾞｼｯｸUB" pitchFamily="50" charset="-128"/>
              </a:rPr>
              <a:t>Защита потолков</a:t>
            </a:r>
            <a:endParaRPr lang="en-US" altLang="ja-JP" b="1">
              <a:solidFill>
                <a:srgbClr val="003399"/>
              </a:solidFill>
              <a:ea typeface="HGP創英角ｺﾞｼｯｸUB" pitchFamily="50" charset="-12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466" name="Rectangle 2"/>
          <p:cNvSpPr>
            <a:spLocks noChangeArrowheads="1"/>
          </p:cNvSpPr>
          <p:nvPr/>
        </p:nvSpPr>
        <p:spPr bwMode="auto">
          <a:xfrm>
            <a:off x="0" y="6207125"/>
            <a:ext cx="9906000" cy="650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584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28800"/>
            <a:ext cx="243840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84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1828800"/>
            <a:ext cx="27559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8469" name="imgb" descr="563055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828800"/>
            <a:ext cx="4124325" cy="3095625"/>
          </a:xfrm>
          <a:prstGeom prst="rect">
            <a:avLst/>
          </a:prstGeom>
          <a:noFill/>
        </p:spPr>
      </p:pic>
      <p:grpSp>
        <p:nvGrpSpPr>
          <p:cNvPr id="958470" name="Group 6"/>
          <p:cNvGrpSpPr>
            <a:grpSpLocks/>
          </p:cNvGrpSpPr>
          <p:nvPr/>
        </p:nvGrpSpPr>
        <p:grpSpPr bwMode="auto">
          <a:xfrm>
            <a:off x="2667000" y="1828800"/>
            <a:ext cx="7086600" cy="2362200"/>
            <a:chOff x="1680" y="1152"/>
            <a:chExt cx="4464" cy="1488"/>
          </a:xfrm>
        </p:grpSpPr>
        <p:sp>
          <p:nvSpPr>
            <p:cNvPr id="958471" name="Freeform 7"/>
            <p:cNvSpPr>
              <a:spLocks/>
            </p:cNvSpPr>
            <p:nvPr/>
          </p:nvSpPr>
          <p:spPr bwMode="auto">
            <a:xfrm>
              <a:off x="1680" y="1152"/>
              <a:ext cx="1296" cy="1488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48" y="1488"/>
                </a:cxn>
                <a:cxn ang="0">
                  <a:pos x="1296" y="1248"/>
                </a:cxn>
                <a:cxn ang="0">
                  <a:pos x="1296" y="432"/>
                </a:cxn>
                <a:cxn ang="0">
                  <a:pos x="0" y="0"/>
                </a:cxn>
              </a:cxnLst>
              <a:rect l="0" t="0" r="r" b="b"/>
              <a:pathLst>
                <a:path w="1296" h="1488">
                  <a:moveTo>
                    <a:pt x="48" y="0"/>
                  </a:moveTo>
                  <a:lnTo>
                    <a:pt x="48" y="1488"/>
                  </a:lnTo>
                  <a:lnTo>
                    <a:pt x="1296" y="1248"/>
                  </a:lnTo>
                  <a:lnTo>
                    <a:pt x="1296" y="432"/>
                  </a:lnTo>
                  <a:lnTo>
                    <a:pt x="0" y="0"/>
                  </a:lnTo>
                </a:path>
              </a:pathLst>
            </a:custGeom>
            <a:solidFill>
              <a:srgbClr val="FF0000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58472" name="Freeform 8"/>
            <p:cNvSpPr>
              <a:spLocks/>
            </p:cNvSpPr>
            <p:nvPr/>
          </p:nvSpPr>
          <p:spPr bwMode="auto">
            <a:xfrm>
              <a:off x="3360" y="1488"/>
              <a:ext cx="960" cy="960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48" y="912"/>
                </a:cxn>
                <a:cxn ang="0">
                  <a:pos x="960" y="960"/>
                </a:cxn>
                <a:cxn ang="0">
                  <a:pos x="960" y="0"/>
                </a:cxn>
                <a:cxn ang="0">
                  <a:pos x="0" y="144"/>
                </a:cxn>
              </a:cxnLst>
              <a:rect l="0" t="0" r="r" b="b"/>
              <a:pathLst>
                <a:path w="960" h="960">
                  <a:moveTo>
                    <a:pt x="48" y="144"/>
                  </a:moveTo>
                  <a:lnTo>
                    <a:pt x="48" y="912"/>
                  </a:lnTo>
                  <a:lnTo>
                    <a:pt x="960" y="960"/>
                  </a:lnTo>
                  <a:lnTo>
                    <a:pt x="960" y="0"/>
                  </a:lnTo>
                  <a:lnTo>
                    <a:pt x="0" y="144"/>
                  </a:lnTo>
                </a:path>
              </a:pathLst>
            </a:custGeom>
            <a:solidFill>
              <a:srgbClr val="FF0000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958473" name="Freeform 9"/>
            <p:cNvSpPr>
              <a:spLocks/>
            </p:cNvSpPr>
            <p:nvPr/>
          </p:nvSpPr>
          <p:spPr bwMode="auto">
            <a:xfrm>
              <a:off x="5232" y="1584"/>
              <a:ext cx="912" cy="86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864"/>
                </a:cxn>
                <a:cxn ang="0">
                  <a:pos x="912" y="864"/>
                </a:cxn>
                <a:cxn ang="0">
                  <a:pos x="912" y="48"/>
                </a:cxn>
                <a:cxn ang="0">
                  <a:pos x="0" y="0"/>
                </a:cxn>
              </a:cxnLst>
              <a:rect l="0" t="0" r="r" b="b"/>
              <a:pathLst>
                <a:path w="912" h="864">
                  <a:moveTo>
                    <a:pt x="0" y="48"/>
                  </a:moveTo>
                  <a:lnTo>
                    <a:pt x="0" y="864"/>
                  </a:lnTo>
                  <a:lnTo>
                    <a:pt x="912" y="864"/>
                  </a:lnTo>
                  <a:lnTo>
                    <a:pt x="912" y="48"/>
                  </a:lnTo>
                  <a:lnTo>
                    <a:pt x="0" y="0"/>
                  </a:lnTo>
                </a:path>
              </a:pathLst>
            </a:custGeom>
            <a:solidFill>
              <a:srgbClr val="FF0000">
                <a:alpha val="50000"/>
              </a:srgbClr>
            </a:soli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58474" name="Text Box 10"/>
          <p:cNvSpPr txBox="1">
            <a:spLocks noChangeArrowheads="1"/>
          </p:cNvSpPr>
          <p:nvPr/>
        </p:nvSpPr>
        <p:spPr bwMode="auto">
          <a:xfrm>
            <a:off x="304800" y="5105400"/>
            <a:ext cx="64770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>
                <a:latin typeface="Arial" charset="0"/>
              </a:rPr>
              <a:t>Применение</a:t>
            </a:r>
            <a:r>
              <a:rPr lang="en-US" altLang="ja-JP" sz="1800">
                <a:latin typeface="Arial" charset="0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1800">
                <a:latin typeface="Arial" charset="0"/>
              </a:rPr>
              <a:t>Защита предметов искусства на стенах посредством</a:t>
            </a:r>
            <a:r>
              <a:rPr lang="en-US" altLang="ja-JP" sz="1800">
                <a:latin typeface="Arial" charset="0"/>
              </a:rPr>
              <a:t> REDSCAN </a:t>
            </a:r>
            <a:r>
              <a:rPr lang="ru-RU" altLang="ja-JP" sz="1800">
                <a:latin typeface="Arial" charset="0"/>
              </a:rPr>
              <a:t>увеличивает эффективность штатной системы видеонаблюдения и снижает затраты на живую охрану</a:t>
            </a:r>
            <a:r>
              <a:rPr lang="en-US" altLang="ja-JP" sz="1800">
                <a:latin typeface="Arial" charset="0"/>
              </a:rPr>
              <a:t>.</a:t>
            </a:r>
          </a:p>
        </p:txBody>
      </p:sp>
      <p:sp>
        <p:nvSpPr>
          <p:cNvPr id="958477" name="Rectangle 13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REDSCAN   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RLS</a:t>
            </a:r>
          </a:p>
        </p:txBody>
      </p:sp>
      <p:sp>
        <p:nvSpPr>
          <p:cNvPr id="958478" name="Rectangle 14"/>
          <p:cNvSpPr>
            <a:spLocks noChangeArrowheads="1"/>
          </p:cNvSpPr>
          <p:nvPr/>
        </p:nvSpPr>
        <p:spPr bwMode="auto">
          <a:xfrm>
            <a:off x="228600" y="1219200"/>
            <a:ext cx="622617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Музей</a:t>
            </a:r>
            <a:r>
              <a:rPr lang="en-US" altLang="ja-JP" b="1">
                <a:solidFill>
                  <a:srgbClr val="003399"/>
                </a:solidFill>
                <a:ea typeface="HGP創英角ｺﾞｼｯｸUB" pitchFamily="50" charset="-128"/>
              </a:rPr>
              <a:t>  - </a:t>
            </a:r>
            <a:r>
              <a:rPr lang="ru-RU" altLang="ja-JP" b="1">
                <a:solidFill>
                  <a:srgbClr val="003399"/>
                </a:solidFill>
                <a:ea typeface="HGP創英角ｺﾞｼｯｸUB" pitchFamily="50" charset="-128"/>
              </a:rPr>
              <a:t>Защита предметов искусства</a:t>
            </a:r>
            <a:endParaRPr lang="en-US" altLang="ja-JP" b="1">
              <a:solidFill>
                <a:srgbClr val="003399"/>
              </a:solidFill>
              <a:ea typeface="HGP創英角ｺﾞｼｯｸUB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Text Box 5"/>
          <p:cNvSpPr txBox="1">
            <a:spLocks noChangeArrowheads="1"/>
          </p:cNvSpPr>
          <p:nvPr/>
        </p:nvSpPr>
        <p:spPr bwMode="auto">
          <a:xfrm>
            <a:off x="1828800" y="1447800"/>
            <a:ext cx="6705600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800" b="1">
                <a:solidFill>
                  <a:srgbClr val="FF0000"/>
                </a:solidFill>
              </a:rPr>
              <a:t>Концепция</a:t>
            </a:r>
            <a:endParaRPr lang="en-US" altLang="ja-JP" sz="180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ja-JP" sz="180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ja-JP" sz="2000"/>
              <a:t>Серия</a:t>
            </a:r>
            <a:r>
              <a:rPr lang="en-US" altLang="ja-JP" sz="2000"/>
              <a:t> REDWALL-V </a:t>
            </a:r>
            <a:r>
              <a:rPr lang="ru-RU" altLang="ja-JP" sz="2000"/>
              <a:t>это надежные уличные детекторы</a:t>
            </a:r>
            <a:r>
              <a:rPr lang="en-US" altLang="ja-JP" sz="2000"/>
              <a:t> </a:t>
            </a:r>
            <a:r>
              <a:rPr lang="ru-RU" altLang="ja-JP" sz="2000"/>
              <a:t>специально разработанные для интеграции в системы видеонаблюдения</a:t>
            </a:r>
            <a:r>
              <a:rPr lang="en-US" altLang="ja-JP" sz="2000"/>
              <a:t>. </a:t>
            </a:r>
            <a:r>
              <a:rPr lang="ru-RU" altLang="ja-JP" sz="2000"/>
              <a:t>Использование детекторов в составе комплексов сигнализации обеспечивает ряд преимуществ</a:t>
            </a:r>
            <a:r>
              <a:rPr lang="en-US" altLang="ja-JP" sz="2000"/>
              <a:t>:</a:t>
            </a:r>
          </a:p>
          <a:p>
            <a:pPr>
              <a:spcBef>
                <a:spcPct val="50000"/>
              </a:spcBef>
            </a:pPr>
            <a:endParaRPr lang="en-US" altLang="ja-JP" sz="2000"/>
          </a:p>
          <a:p>
            <a:pPr>
              <a:spcBef>
                <a:spcPct val="50000"/>
              </a:spcBef>
            </a:pPr>
            <a:r>
              <a:rPr lang="en-US" altLang="ja-JP" sz="2000" b="1">
                <a:solidFill>
                  <a:srgbClr val="FF0000"/>
                </a:solidFill>
              </a:rPr>
              <a:t>1. </a:t>
            </a:r>
            <a:r>
              <a:rPr lang="ru-RU" altLang="ja-JP" sz="2000" b="1">
                <a:solidFill>
                  <a:srgbClr val="FF0000"/>
                </a:solidFill>
              </a:rPr>
              <a:t>Снижение уровня ложных тревог</a:t>
            </a:r>
            <a:endParaRPr lang="en-US" altLang="ja-JP" sz="20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ja-JP" sz="2000" b="1">
                <a:solidFill>
                  <a:srgbClr val="FF0000"/>
                </a:solidFill>
              </a:rPr>
              <a:t>2. </a:t>
            </a:r>
            <a:r>
              <a:rPr lang="ru-RU" altLang="ja-JP" sz="2000" b="1">
                <a:solidFill>
                  <a:srgbClr val="FF0000"/>
                </a:solidFill>
              </a:rPr>
              <a:t>Простая и надежная установка</a:t>
            </a:r>
            <a:endParaRPr lang="en-US" altLang="ja-JP" sz="20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ja-JP" sz="2000" b="1">
                <a:solidFill>
                  <a:srgbClr val="FF0000"/>
                </a:solidFill>
              </a:rPr>
              <a:t>3. </a:t>
            </a:r>
            <a:r>
              <a:rPr lang="ru-RU" altLang="ja-JP" sz="2000" b="1">
                <a:solidFill>
                  <a:srgbClr val="FF0000"/>
                </a:solidFill>
              </a:rPr>
              <a:t>Защита от вандализма</a:t>
            </a:r>
            <a:endParaRPr lang="en-US" altLang="ja-JP" sz="2000" b="1">
              <a:solidFill>
                <a:srgbClr val="FF0000"/>
              </a:solidFill>
            </a:endParaRPr>
          </a:p>
        </p:txBody>
      </p:sp>
      <p:pic>
        <p:nvPicPr>
          <p:cNvPr id="1098755" name="Picture 6" descr="REDWALL_V_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2600" y="1143000"/>
            <a:ext cx="2051050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76200" y="304800"/>
            <a:ext cx="861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r>
              <a:rPr lang="ru-RU" altLang="ja-JP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Пассивные ИК-датчики </a:t>
            </a:r>
            <a:r>
              <a:rPr lang="en-US" altLang="ja-JP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Redwall: </a:t>
            </a:r>
            <a:r>
              <a:rPr lang="ru-RU" altLang="ja-JP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серия </a:t>
            </a:r>
            <a:r>
              <a:rPr lang="en-US" altLang="ja-JP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SIP </a:t>
            </a:r>
          </a:p>
        </p:txBody>
      </p:sp>
      <p:pic>
        <p:nvPicPr>
          <p:cNvPr id="1098757" name="Picture 5" descr="SIP-302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0"/>
            <a:ext cx="26670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8758" name="Picture 7" descr="D:\New REDWALL 販促\04 アプリケーション写真\SPP.jpg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6858000" y="4748213"/>
            <a:ext cx="3048000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8759" name="Picture 5" descr="D:\New REDWALL 販促\04 アプリケーション写真\SIP.JPG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0" y="4038600"/>
            <a:ext cx="17954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0802" name="Picture 2" descr="C:\Documents and Settings\tomo_ito\My Documents\Redwall_Biz\New REDWALL 販促\01 ロゴ\REDWALLのロゴデータ\Newlogo_2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15050"/>
            <a:ext cx="2438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252" name="Text Box 4"/>
          <p:cNvSpPr txBox="1">
            <a:spLocks noChangeArrowheads="1"/>
          </p:cNvSpPr>
          <p:nvPr/>
        </p:nvSpPr>
        <p:spPr bwMode="auto">
          <a:xfrm>
            <a:off x="76200" y="365125"/>
            <a:ext cx="7924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1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Технологии </a:t>
            </a:r>
            <a:r>
              <a:rPr lang="en-US" altLang="ja-JP" sz="1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</a:t>
            </a:r>
            <a:r>
              <a:rPr lang="en-US" altLang="ja-JP" sz="1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ja-JP" sz="1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снижения уровня ложных тревог</a:t>
            </a:r>
            <a:endParaRPr lang="en-US" altLang="ja-JP" sz="18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00804" name="Text Box 5"/>
          <p:cNvSpPr txBox="1">
            <a:spLocks noChangeArrowheads="1"/>
          </p:cNvSpPr>
          <p:nvPr/>
        </p:nvSpPr>
        <p:spPr bwMode="auto">
          <a:xfrm>
            <a:off x="304800" y="3352800"/>
            <a:ext cx="3505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600" b="1" i="1">
                <a:solidFill>
                  <a:srgbClr val="FF0000"/>
                </a:solidFill>
              </a:rPr>
              <a:t>Синтезированный алгоритм </a:t>
            </a:r>
            <a:r>
              <a:rPr lang="en-US" altLang="ja-JP" sz="1600" b="1" i="1">
                <a:solidFill>
                  <a:srgbClr val="FF0000"/>
                </a:solidFill>
              </a:rPr>
              <a:t>PIR</a:t>
            </a:r>
          </a:p>
        </p:txBody>
      </p:sp>
      <p:sp>
        <p:nvSpPr>
          <p:cNvPr id="1100805" name="Text Box 6"/>
          <p:cNvSpPr txBox="1">
            <a:spLocks noChangeArrowheads="1"/>
          </p:cNvSpPr>
          <p:nvPr/>
        </p:nvSpPr>
        <p:spPr bwMode="auto">
          <a:xfrm>
            <a:off x="273050" y="908050"/>
            <a:ext cx="3505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600" b="1" i="1">
                <a:solidFill>
                  <a:srgbClr val="FF0000"/>
                </a:solidFill>
              </a:rPr>
              <a:t>Двойное экранирование пироэлемента</a:t>
            </a:r>
            <a:endParaRPr lang="en-US" altLang="ja-JP" sz="1600" b="1" i="1">
              <a:solidFill>
                <a:srgbClr val="FF0000"/>
              </a:solidFill>
            </a:endParaRPr>
          </a:p>
        </p:txBody>
      </p:sp>
      <p:sp>
        <p:nvSpPr>
          <p:cNvPr id="1100806" name="Text Box 7"/>
          <p:cNvSpPr txBox="1">
            <a:spLocks noChangeArrowheads="1"/>
          </p:cNvSpPr>
          <p:nvPr/>
        </p:nvSpPr>
        <p:spPr bwMode="auto">
          <a:xfrm>
            <a:off x="4495800" y="3962400"/>
            <a:ext cx="46482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600"/>
              <a:t>Датчики </a:t>
            </a:r>
            <a:r>
              <a:rPr lang="en-US" altLang="ja-JP" sz="1600"/>
              <a:t>REDWALL V </a:t>
            </a:r>
            <a:r>
              <a:rPr lang="ru-RU" altLang="ja-JP" sz="1600"/>
              <a:t>оснащены сенсорами температуры и освещенности</a:t>
            </a:r>
            <a:r>
              <a:rPr lang="en-US" altLang="ja-JP" sz="1600"/>
              <a:t> </a:t>
            </a:r>
            <a:r>
              <a:rPr lang="ru-RU" altLang="ja-JP" sz="1600"/>
              <a:t>для отслеживания условий окружающей среды и идеальной настройки чувствительности.</a:t>
            </a:r>
            <a:r>
              <a:rPr lang="en-US" altLang="ja-JP" sz="1600"/>
              <a:t> REDWALL-V </a:t>
            </a:r>
            <a:r>
              <a:rPr lang="ru-RU" altLang="ja-JP" sz="1600"/>
              <a:t>снижает уровень ложных тревог даже на фоне изменений в освещении и других параметров, влияющих на работу датчика</a:t>
            </a:r>
            <a:r>
              <a:rPr lang="en-US" altLang="ja-JP" sz="1600"/>
              <a:t>. </a:t>
            </a:r>
          </a:p>
        </p:txBody>
      </p:sp>
      <p:pic>
        <p:nvPicPr>
          <p:cNvPr id="110080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657600"/>
            <a:ext cx="35179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0808" name="Picture 9" descr="C:\Windows\ﾃﾞｽｸﾄｯﾌﾟ\dublcond2[1].jpg"/>
          <p:cNvPicPr>
            <a:picLocks noChangeAspect="1" noChangeArrowheads="1"/>
          </p:cNvPicPr>
          <p:nvPr/>
        </p:nvPicPr>
        <p:blipFill>
          <a:blip r:embed="rId5" cstate="print">
            <a:lum bright="12000"/>
          </a:blip>
          <a:srcRect/>
          <a:stretch>
            <a:fillRect/>
          </a:stretch>
        </p:blipFill>
        <p:spPr bwMode="auto">
          <a:xfrm>
            <a:off x="762000" y="1524000"/>
            <a:ext cx="28956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0809" name="Text Box 10"/>
          <p:cNvSpPr txBox="1">
            <a:spLocks noChangeArrowheads="1"/>
          </p:cNvSpPr>
          <p:nvPr/>
        </p:nvSpPr>
        <p:spPr bwMode="auto">
          <a:xfrm>
            <a:off x="4419600" y="1676400"/>
            <a:ext cx="46482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600"/>
              <a:t>Двойное экранирование пироэлемента позволяет пропускать инфракрасную энергию</a:t>
            </a:r>
            <a:r>
              <a:rPr lang="en-US" altLang="ja-JP" sz="1600"/>
              <a:t>,</a:t>
            </a:r>
            <a:r>
              <a:rPr lang="ru-RU" altLang="ja-JP" sz="1600"/>
              <a:t> а благодаря специальному экранирующими  фильтру, закрывающему окно ПИРа, -</a:t>
            </a:r>
            <a:r>
              <a:rPr lang="en-US" altLang="ja-JP" sz="1600"/>
              <a:t> </a:t>
            </a:r>
            <a:r>
              <a:rPr lang="ru-RU" altLang="ja-JP" sz="1600"/>
              <a:t>блокирует и отсекает РЧ-помехи/источники света.</a:t>
            </a:r>
            <a:endParaRPr lang="en-US" altLang="ja-JP" sz="1600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850" name="Rectangle 2"/>
          <p:cNvSpPr>
            <a:spLocks noChangeArrowheads="1"/>
          </p:cNvSpPr>
          <p:nvPr/>
        </p:nvSpPr>
        <p:spPr bwMode="auto">
          <a:xfrm>
            <a:off x="0" y="6172200"/>
            <a:ext cx="2393950" cy="685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5410" name="Rectangle 102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4300" y="1066800"/>
            <a:ext cx="84201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kumimoji="0" lang="ru-RU" altLang="ja-JP" sz="2400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Соотношение зеркала и зоны детекции</a:t>
            </a:r>
            <a:endParaRPr kumimoji="0" lang="en-US" altLang="ja-JP" sz="2400" b="1">
              <a:solidFill>
                <a:srgbClr val="3366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1102852" name="Picture 4" descr="SIP3020_Illust_201103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8261350" cy="5284788"/>
          </a:xfrm>
          <a:prstGeom prst="rect">
            <a:avLst/>
          </a:prstGeom>
          <a:noFill/>
        </p:spPr>
      </p:pic>
      <p:sp>
        <p:nvSpPr>
          <p:cNvPr id="823300" name="Text Box 4"/>
          <p:cNvSpPr txBox="1">
            <a:spLocks noChangeArrowheads="1"/>
          </p:cNvSpPr>
          <p:nvPr/>
        </p:nvSpPr>
        <p:spPr bwMode="auto">
          <a:xfrm>
            <a:off x="76200" y="381000"/>
            <a:ext cx="876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Технологии </a:t>
            </a:r>
            <a:r>
              <a:rPr lang="en-US" altLang="ja-JP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 </a:t>
            </a:r>
            <a:r>
              <a:rPr lang="ru-RU" altLang="ja-JP" sz="2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для быстрой и надежной установки</a:t>
            </a:r>
            <a:endParaRPr lang="en-US" altLang="ja-JP" sz="2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58" name="Text Box 2"/>
          <p:cNvSpPr txBox="1">
            <a:spLocks noChangeArrowheads="1"/>
          </p:cNvSpPr>
          <p:nvPr/>
        </p:nvSpPr>
        <p:spPr bwMode="auto">
          <a:xfrm>
            <a:off x="2514600" y="1371600"/>
            <a:ext cx="6108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b="1">
                <a:solidFill>
                  <a:srgbClr val="FF0000"/>
                </a:solidFill>
                <a:latin typeface="Arial" charset="0"/>
              </a:rPr>
              <a:t>Redwall </a:t>
            </a:r>
            <a:r>
              <a:rPr lang="ru-RU" altLang="ja-JP" b="1">
                <a:solidFill>
                  <a:srgbClr val="FF0000"/>
                </a:solidFill>
                <a:latin typeface="Arial" charset="0"/>
              </a:rPr>
              <a:t>Лазерный детектор</a:t>
            </a:r>
            <a:endParaRPr lang="en-US" altLang="ja-JP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16803" name="Text Box 3"/>
          <p:cNvSpPr txBox="1">
            <a:spLocks noChangeArrowheads="1"/>
          </p:cNvSpPr>
          <p:nvPr/>
        </p:nvSpPr>
        <p:spPr bwMode="auto">
          <a:xfrm>
            <a:off x="2514600" y="1752600"/>
            <a:ext cx="6191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ja-JP" sz="4000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pitchFamily="-1" charset="0"/>
                <a:ea typeface="ＭＳ Ｐゴシック" pitchFamily="-1" charset="-128"/>
                <a:cs typeface="ＭＳ Ｐゴシック" pitchFamily="-1" charset="-128"/>
              </a:rPr>
              <a:t>REDSCAN  RLS-3060</a:t>
            </a:r>
          </a:p>
        </p:txBody>
      </p:sp>
      <p:grpSp>
        <p:nvGrpSpPr>
          <p:cNvPr id="1043460" name="Group 5"/>
          <p:cNvGrpSpPr>
            <a:grpSpLocks/>
          </p:cNvGrpSpPr>
          <p:nvPr/>
        </p:nvGrpSpPr>
        <p:grpSpPr bwMode="auto">
          <a:xfrm>
            <a:off x="3429000" y="2590800"/>
            <a:ext cx="6205538" cy="4030663"/>
            <a:chOff x="787" y="911"/>
            <a:chExt cx="4113" cy="2527"/>
          </a:xfrm>
        </p:grpSpPr>
        <p:pic>
          <p:nvPicPr>
            <p:cNvPr id="1043461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r="52"/>
            <a:stretch>
              <a:fillRect/>
            </a:stretch>
          </p:blipFill>
          <p:spPr bwMode="auto">
            <a:xfrm>
              <a:off x="787" y="911"/>
              <a:ext cx="4113" cy="2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3462" name="Rectangle 7"/>
            <p:cNvSpPr>
              <a:spLocks noChangeArrowheads="1"/>
            </p:cNvSpPr>
            <p:nvPr/>
          </p:nvSpPr>
          <p:spPr bwMode="auto">
            <a:xfrm>
              <a:off x="789" y="1128"/>
              <a:ext cx="2501" cy="316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43463" name="Picture 8" descr="C:\Documents and Settings\tomo_ito\My Documents\Redwall_Biz\New REDWALL 販促\01 ロゴ\REDWALLのロゴデータ\Newlogo_2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15050"/>
            <a:ext cx="2438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46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8300" y="1600200"/>
            <a:ext cx="19939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3874" name="Picture 2" descr="C:\Documents and Settings\tomo_ito\My Documents\Redwall_Biz\New REDWALL 販促\01 ロゴ\REDWALLのロゴデータ\Newlogo_2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15050"/>
            <a:ext cx="2438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3300" name="Text Box 4"/>
          <p:cNvSpPr txBox="1">
            <a:spLocks noChangeArrowheads="1"/>
          </p:cNvSpPr>
          <p:nvPr/>
        </p:nvSpPr>
        <p:spPr bwMode="auto">
          <a:xfrm>
            <a:off x="76200" y="381000"/>
            <a:ext cx="8763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Технологии </a:t>
            </a:r>
            <a:r>
              <a:rPr lang="en-US" altLang="ja-JP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</a:t>
            </a:r>
            <a:r>
              <a:rPr lang="ru-RU" altLang="ja-JP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для быстрой и надежной установки</a:t>
            </a:r>
            <a:endParaRPr lang="en-US" altLang="ja-JP" sz="20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03876" name="Text Box 5"/>
          <p:cNvSpPr txBox="1">
            <a:spLocks noChangeArrowheads="1"/>
          </p:cNvSpPr>
          <p:nvPr/>
        </p:nvSpPr>
        <p:spPr bwMode="auto">
          <a:xfrm>
            <a:off x="381000" y="1066800"/>
            <a:ext cx="3505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 i="1">
                <a:solidFill>
                  <a:srgbClr val="FF0000"/>
                </a:solidFill>
              </a:rPr>
              <a:t>Видоискатель</a:t>
            </a:r>
            <a:r>
              <a:rPr lang="en-US" altLang="ja-JP" sz="1800" b="1" i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03877" name="Text Box 6"/>
          <p:cNvSpPr txBox="1">
            <a:spLocks noChangeArrowheads="1"/>
          </p:cNvSpPr>
          <p:nvPr/>
        </p:nvSpPr>
        <p:spPr bwMode="auto">
          <a:xfrm>
            <a:off x="4419600" y="1752600"/>
            <a:ext cx="49530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600"/>
              <a:t>Зона обнаружения пассивного ИК-датчика невидима для человеческого глаза</a:t>
            </a:r>
            <a:r>
              <a:rPr lang="en-US" altLang="ja-JP" sz="1600"/>
              <a:t>.  </a:t>
            </a:r>
            <a:r>
              <a:rPr lang="ru-RU" altLang="ja-JP" sz="1600"/>
              <a:t>Это является одним из преимуществ технологии, поскольку нарушитель не может идентифицировать детекцию</a:t>
            </a:r>
            <a:r>
              <a:rPr lang="en-US" altLang="ja-JP" sz="1600"/>
              <a:t>. </a:t>
            </a:r>
            <a:r>
              <a:rPr lang="ru-RU" altLang="ja-JP" sz="1600"/>
              <a:t>В то же время, это создает трудности, связанные с установкой четкой зоны для инсталлятора</a:t>
            </a:r>
            <a:r>
              <a:rPr lang="en-US" altLang="ja-JP" sz="1600"/>
              <a:t>.          </a:t>
            </a:r>
          </a:p>
          <a:p>
            <a:pPr>
              <a:spcBef>
                <a:spcPct val="50000"/>
              </a:spcBef>
            </a:pPr>
            <a:r>
              <a:rPr lang="ru-RU" altLang="ja-JP" sz="1600"/>
              <a:t>Применение видоискателя</a:t>
            </a:r>
            <a:r>
              <a:rPr lang="en-US" altLang="ja-JP" sz="1600"/>
              <a:t> </a:t>
            </a:r>
            <a:r>
              <a:rPr lang="en-US" altLang="ja-JP" sz="1600" b="1">
                <a:solidFill>
                  <a:srgbClr val="FF0000"/>
                </a:solidFill>
              </a:rPr>
              <a:t>AVF-1</a:t>
            </a:r>
            <a:r>
              <a:rPr lang="en-US" altLang="ja-JP" sz="1600"/>
              <a:t> </a:t>
            </a:r>
            <a:r>
              <a:rPr lang="ru-RU" altLang="ja-JP" sz="1600"/>
              <a:t>в сочетании с датчиками</a:t>
            </a:r>
            <a:r>
              <a:rPr lang="en-US" altLang="ja-JP" sz="1600"/>
              <a:t> </a:t>
            </a:r>
            <a:r>
              <a:rPr lang="ru-RU" altLang="ja-JP" sz="1600"/>
              <a:t>серии </a:t>
            </a:r>
            <a:r>
              <a:rPr lang="en-US" altLang="ja-JP" sz="1600"/>
              <a:t>REDWALL-V </a:t>
            </a:r>
            <a:r>
              <a:rPr lang="ru-RU" altLang="ja-JP" sz="1600"/>
              <a:t>позволяет визуализировать зону детекции</a:t>
            </a:r>
            <a:r>
              <a:rPr lang="en-US" altLang="ja-JP" sz="1600"/>
              <a:t> </a:t>
            </a:r>
            <a:r>
              <a:rPr lang="ru-RU" altLang="ja-JP" sz="1600"/>
              <a:t>и идеально настроить извещатель, что в итоге приводит к снижению уровня ложных тревог.</a:t>
            </a:r>
            <a:r>
              <a:rPr lang="en-US" altLang="ja-JP" sz="1600"/>
              <a:t>  </a:t>
            </a:r>
          </a:p>
          <a:p>
            <a:pPr>
              <a:spcBef>
                <a:spcPct val="50000"/>
              </a:spcBef>
            </a:pPr>
            <a:r>
              <a:rPr lang="ru-RU" altLang="ja-JP" sz="1600"/>
              <a:t>Звуковой тестер</a:t>
            </a:r>
            <a:r>
              <a:rPr lang="en-US" altLang="ja-JP" sz="1600"/>
              <a:t> </a:t>
            </a:r>
            <a:r>
              <a:rPr lang="en-US" altLang="ja-JP" sz="1600" b="1">
                <a:solidFill>
                  <a:srgbClr val="FF0000"/>
                </a:solidFill>
              </a:rPr>
              <a:t>AWT-3</a:t>
            </a:r>
            <a:r>
              <a:rPr lang="en-US" altLang="ja-JP" sz="1600"/>
              <a:t> </a:t>
            </a:r>
            <a:r>
              <a:rPr lang="ru-RU" altLang="ja-JP" sz="1600"/>
              <a:t>генерирует аудиосигнал, позволяющий инсталлятору определить детектирует ли датчик его присутствие, даже если часть зеркал замаскирована.</a:t>
            </a:r>
            <a:endParaRPr lang="en-US" altLang="ja-JP" sz="1600"/>
          </a:p>
        </p:txBody>
      </p:sp>
      <p:pic>
        <p:nvPicPr>
          <p:cNvPr id="110387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430338"/>
            <a:ext cx="3124200" cy="262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3879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4114800"/>
            <a:ext cx="198120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3880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4600" y="4114800"/>
            <a:ext cx="99060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3881" name="Picture 7" descr="g_opm_wt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19400" y="5181600"/>
            <a:ext cx="10541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3882" name="Text Box 11"/>
          <p:cNvSpPr txBox="1">
            <a:spLocks noChangeArrowheads="1"/>
          </p:cNvSpPr>
          <p:nvPr/>
        </p:nvSpPr>
        <p:spPr bwMode="auto">
          <a:xfrm>
            <a:off x="381000" y="5195888"/>
            <a:ext cx="3505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 i="1">
                <a:solidFill>
                  <a:srgbClr val="FF0000"/>
                </a:solidFill>
              </a:rPr>
              <a:t>Звуковой тестер</a:t>
            </a:r>
            <a:endParaRPr lang="en-US" altLang="ja-JP" sz="18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22" name="Picture 2" descr="C:\Documents and Settings\tomo_ito\My Documents\Redwall_Biz\New REDWALL 販促\01 ロゴ\REDWALLのロゴデータ\Newlogo_2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15050"/>
            <a:ext cx="2438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44" name="Text Box 4"/>
          <p:cNvSpPr txBox="1">
            <a:spLocks noChangeArrowheads="1"/>
          </p:cNvSpPr>
          <p:nvPr/>
        </p:nvSpPr>
        <p:spPr bwMode="auto">
          <a:xfrm>
            <a:off x="76200" y="381000"/>
            <a:ext cx="861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Технологии </a:t>
            </a:r>
            <a:r>
              <a:rPr lang="en-US" altLang="ja-JP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</a:t>
            </a:r>
            <a:r>
              <a:rPr lang="ru-RU" altLang="ja-JP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для защиты от вандализма</a:t>
            </a:r>
            <a:endParaRPr lang="en-US" altLang="ja-JP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05924" name="Text Box 5"/>
          <p:cNvSpPr txBox="1">
            <a:spLocks noChangeArrowheads="1"/>
          </p:cNvSpPr>
          <p:nvPr/>
        </p:nvSpPr>
        <p:spPr bwMode="auto">
          <a:xfrm>
            <a:off x="381000" y="1143000"/>
            <a:ext cx="5580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 i="1">
                <a:solidFill>
                  <a:srgbClr val="FF0000"/>
                </a:solidFill>
              </a:rPr>
              <a:t>Активный ИК-сенсор для антимаскинга</a:t>
            </a:r>
            <a:endParaRPr lang="en-US" altLang="ja-JP" sz="1800" b="1" i="1">
              <a:solidFill>
                <a:srgbClr val="FF0000"/>
              </a:solidFill>
            </a:endParaRPr>
          </a:p>
        </p:txBody>
      </p:sp>
      <p:pic>
        <p:nvPicPr>
          <p:cNvPr id="1105925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524000"/>
            <a:ext cx="19812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26" name="Oval 7"/>
          <p:cNvSpPr>
            <a:spLocks noChangeArrowheads="1"/>
          </p:cNvSpPr>
          <p:nvPr/>
        </p:nvSpPr>
        <p:spPr bwMode="auto">
          <a:xfrm rot="-6605568">
            <a:off x="381000" y="2209800"/>
            <a:ext cx="1219200" cy="762000"/>
          </a:xfrm>
          <a:prstGeom prst="ellipse">
            <a:avLst/>
          </a:prstGeom>
          <a:solidFill>
            <a:srgbClr val="FF6600">
              <a:alpha val="50195"/>
            </a:srgbClr>
          </a:solidFill>
          <a:ln w="9525">
            <a:round/>
            <a:headEnd/>
            <a:tailEnd/>
          </a:ln>
          <a:scene3d>
            <a:camera prst="legacyPerspectiv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6600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105927" name="Text Box 8"/>
          <p:cNvSpPr txBox="1">
            <a:spLocks noChangeArrowheads="1"/>
          </p:cNvSpPr>
          <p:nvPr/>
        </p:nvSpPr>
        <p:spPr bwMode="auto">
          <a:xfrm>
            <a:off x="533400" y="3276600"/>
            <a:ext cx="28352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000"/>
              <a:t>* </a:t>
            </a:r>
            <a:r>
              <a:rPr lang="ru-RU" altLang="ja-JP" sz="1000"/>
              <a:t>Рисунок демонстрирует работу технологии</a:t>
            </a:r>
            <a:endParaRPr lang="en-US" altLang="ja-JP" sz="1000"/>
          </a:p>
        </p:txBody>
      </p:sp>
      <p:sp>
        <p:nvSpPr>
          <p:cNvPr id="1105928" name="Text Box 9"/>
          <p:cNvSpPr txBox="1">
            <a:spLocks noChangeArrowheads="1"/>
          </p:cNvSpPr>
          <p:nvPr/>
        </p:nvSpPr>
        <p:spPr bwMode="auto">
          <a:xfrm>
            <a:off x="3886200" y="1828800"/>
            <a:ext cx="49530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 b="1"/>
              <a:t>Маскирование датчика может стать причиной пропуска тревог</a:t>
            </a:r>
            <a:r>
              <a:rPr lang="en-US" altLang="ja-JP" sz="1400" b="1"/>
              <a:t>. </a:t>
            </a:r>
            <a:r>
              <a:rPr lang="ru-RU" altLang="ja-JP" sz="1400" b="1"/>
              <a:t>Датчики серии</a:t>
            </a:r>
            <a:r>
              <a:rPr lang="en-US" altLang="ja-JP" sz="1400" b="1"/>
              <a:t> REDWALL-V </a:t>
            </a:r>
            <a:r>
              <a:rPr lang="ru-RU" altLang="ja-JP" sz="1400" b="1"/>
              <a:t>распознают любой маскировочный материал перед линзой</a:t>
            </a:r>
            <a:r>
              <a:rPr lang="en-US" altLang="ja-JP" sz="1400" b="1"/>
              <a:t> </a:t>
            </a:r>
            <a:r>
              <a:rPr lang="ru-RU" altLang="ja-JP" sz="1400" b="1"/>
              <a:t>и активируют выход неисправности</a:t>
            </a:r>
            <a:r>
              <a:rPr lang="en-US" altLang="ja-JP" sz="1400" b="1"/>
              <a:t> </a:t>
            </a:r>
            <a:r>
              <a:rPr lang="ru-RU" altLang="ja-JP" sz="1400" b="1"/>
              <a:t>для оповещения о попытке маскирования</a:t>
            </a:r>
            <a:r>
              <a:rPr lang="en-US" altLang="ja-JP" sz="1400" b="1"/>
              <a:t>.</a:t>
            </a:r>
          </a:p>
        </p:txBody>
      </p:sp>
      <p:sp>
        <p:nvSpPr>
          <p:cNvPr id="1105929" name="Text Box 5"/>
          <p:cNvSpPr txBox="1">
            <a:spLocks noChangeArrowheads="1"/>
          </p:cNvSpPr>
          <p:nvPr/>
        </p:nvSpPr>
        <p:spPr bwMode="auto">
          <a:xfrm>
            <a:off x="4038600" y="4267200"/>
            <a:ext cx="47244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 b="1"/>
              <a:t>Когда сенсор детектирует изменение вертикального или горизонтального угла от первоначальной позиции или любую другую попытку вандализма</a:t>
            </a:r>
            <a:r>
              <a:rPr lang="en-US" altLang="ja-JP" sz="1400" b="1"/>
              <a:t>, </a:t>
            </a:r>
            <a:r>
              <a:rPr lang="ru-RU" altLang="ja-JP" sz="1400" b="1"/>
              <a:t>встроенный акселерометр активирует тамперный релейный выход</a:t>
            </a:r>
            <a:r>
              <a:rPr lang="en-US" altLang="ja-JP" sz="1400" b="1"/>
              <a:t>.</a:t>
            </a:r>
          </a:p>
        </p:txBody>
      </p:sp>
      <p:pic>
        <p:nvPicPr>
          <p:cNvPr id="1105930" name="Object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5562600"/>
            <a:ext cx="14478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31" name="Object 10"/>
          <p:cNvPicPr>
            <a:picLocks noChangeAspect="1" noChangeArrowheads="1"/>
          </p:cNvPicPr>
          <p:nvPr/>
        </p:nvPicPr>
        <p:blipFill>
          <a:blip r:embed="rId6" cstate="print"/>
          <a:srcRect r="-78" b="23"/>
          <a:stretch>
            <a:fillRect/>
          </a:stretch>
        </p:blipFill>
        <p:spPr bwMode="auto">
          <a:xfrm>
            <a:off x="457200" y="4267200"/>
            <a:ext cx="2133600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32" name="Text Box 4"/>
          <p:cNvSpPr txBox="1">
            <a:spLocks noChangeArrowheads="1"/>
          </p:cNvSpPr>
          <p:nvPr/>
        </p:nvSpPr>
        <p:spPr bwMode="auto">
          <a:xfrm>
            <a:off x="352425" y="3900488"/>
            <a:ext cx="5133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 i="1">
                <a:solidFill>
                  <a:srgbClr val="FF0000"/>
                </a:solidFill>
              </a:rPr>
              <a:t>Акселерометр для защиты от разворота</a:t>
            </a:r>
            <a:endParaRPr lang="en-US" altLang="ja-JP" sz="18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7970" name="Picture 2" descr="C:\Documents and Settings\tomo_ito\My Documents\Redwall_Biz\New REDWALL 販促\01 ロゴ\REDWALLのロゴデータ\Newlogo_2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15050"/>
            <a:ext cx="24384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1492" name="Text Box 4"/>
          <p:cNvSpPr txBox="1">
            <a:spLocks noChangeArrowheads="1"/>
          </p:cNvSpPr>
          <p:nvPr/>
        </p:nvSpPr>
        <p:spPr bwMode="auto">
          <a:xfrm>
            <a:off x="76200" y="381000"/>
            <a:ext cx="807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ja-JP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Технологии </a:t>
            </a:r>
            <a:r>
              <a:rPr lang="en-US" altLang="ja-JP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</a:t>
            </a:r>
            <a:r>
              <a:rPr lang="ru-RU" altLang="ja-JP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уникальные особенности</a:t>
            </a:r>
            <a:endParaRPr lang="en-US" altLang="ja-JP" b="1">
              <a:solidFill>
                <a:srgbClr val="FF3300"/>
              </a:solidFill>
            </a:endParaRPr>
          </a:p>
        </p:txBody>
      </p:sp>
      <p:sp>
        <p:nvSpPr>
          <p:cNvPr id="1107972" name="Text Box 5"/>
          <p:cNvSpPr txBox="1">
            <a:spLocks noChangeArrowheads="1"/>
          </p:cNvSpPr>
          <p:nvPr/>
        </p:nvSpPr>
        <p:spPr bwMode="auto">
          <a:xfrm>
            <a:off x="76200" y="3886200"/>
            <a:ext cx="487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800" b="1" i="1">
                <a:solidFill>
                  <a:srgbClr val="FF0000"/>
                </a:solidFill>
              </a:rPr>
              <a:t>Независимые тревожные выходы</a:t>
            </a:r>
            <a:endParaRPr lang="en-US" altLang="ja-JP" sz="1800" b="1" i="1">
              <a:solidFill>
                <a:srgbClr val="FF0000"/>
              </a:solidFill>
            </a:endParaRPr>
          </a:p>
        </p:txBody>
      </p:sp>
      <p:sp>
        <p:nvSpPr>
          <p:cNvPr id="1107973" name="Text Box 6"/>
          <p:cNvSpPr txBox="1">
            <a:spLocks noChangeArrowheads="1"/>
          </p:cNvSpPr>
          <p:nvPr/>
        </p:nvSpPr>
        <p:spPr bwMode="auto">
          <a:xfrm>
            <a:off x="4495800" y="3962400"/>
            <a:ext cx="2895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200" b="1"/>
              <a:t>SIP-100</a:t>
            </a:r>
          </a:p>
        </p:txBody>
      </p:sp>
      <p:sp>
        <p:nvSpPr>
          <p:cNvPr id="1107974" name="Text Box 7"/>
          <p:cNvSpPr txBox="1">
            <a:spLocks noChangeArrowheads="1"/>
          </p:cNvSpPr>
          <p:nvPr/>
        </p:nvSpPr>
        <p:spPr bwMode="auto">
          <a:xfrm>
            <a:off x="152400" y="989013"/>
            <a:ext cx="3721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 b="1" i="1">
                <a:solidFill>
                  <a:srgbClr val="FF0000"/>
                </a:solidFill>
              </a:rPr>
              <a:t>Контроль зоны под извещателем</a:t>
            </a:r>
            <a:endParaRPr lang="en-US" altLang="ja-JP" sz="1400" b="1" i="1">
              <a:solidFill>
                <a:srgbClr val="FF0000"/>
              </a:solidFill>
            </a:endParaRPr>
          </a:p>
        </p:txBody>
      </p:sp>
      <p:sp>
        <p:nvSpPr>
          <p:cNvPr id="1107975" name="Text Box 8"/>
          <p:cNvSpPr txBox="1">
            <a:spLocks noChangeArrowheads="1"/>
          </p:cNvSpPr>
          <p:nvPr/>
        </p:nvSpPr>
        <p:spPr bwMode="auto">
          <a:xfrm>
            <a:off x="3733800" y="1065213"/>
            <a:ext cx="42672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200" b="1"/>
              <a:t>SIP3020/5, SIP404/5, SIP4010/5, SIP5030, SIP100</a:t>
            </a:r>
          </a:p>
        </p:txBody>
      </p:sp>
      <p:sp>
        <p:nvSpPr>
          <p:cNvPr id="1107976" name="Text Box 9"/>
          <p:cNvSpPr txBox="1">
            <a:spLocks noChangeArrowheads="1"/>
          </p:cNvSpPr>
          <p:nvPr/>
        </p:nvSpPr>
        <p:spPr bwMode="auto">
          <a:xfrm>
            <a:off x="4016375" y="1916113"/>
            <a:ext cx="49530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 b="1"/>
              <a:t>Встроенный детектор для контроля области под извещателем площадью</a:t>
            </a:r>
            <a:r>
              <a:rPr lang="en-US" altLang="ja-JP" sz="1400" b="1"/>
              <a:t> 5</a:t>
            </a:r>
            <a:r>
              <a:rPr lang="ru-RU" altLang="ja-JP" sz="1400" b="1"/>
              <a:t>м</a:t>
            </a:r>
            <a:r>
              <a:rPr lang="en-US" altLang="ja-JP" sz="1400" b="1"/>
              <a:t> x 5</a:t>
            </a:r>
            <a:r>
              <a:rPr lang="ru-RU" altLang="ja-JP" sz="1400" b="1"/>
              <a:t>м исключает мертвые зоны.</a:t>
            </a:r>
            <a:r>
              <a:rPr lang="en-US" altLang="ja-JP" sz="1400" b="1"/>
              <a:t>  </a:t>
            </a:r>
            <a:r>
              <a:rPr lang="ru-RU" altLang="ja-JP" sz="1400" b="1"/>
              <a:t>Независимый тревожный выход может быть соотнесен с предустановками</a:t>
            </a:r>
            <a:r>
              <a:rPr lang="en-US" altLang="ja-JP" sz="1400" b="1"/>
              <a:t> PTZ</a:t>
            </a:r>
            <a:r>
              <a:rPr lang="ru-RU" altLang="ja-JP" sz="1400" b="1"/>
              <a:t>-камеры.</a:t>
            </a:r>
            <a:endParaRPr lang="en-US" altLang="ja-JP" sz="1400" b="1"/>
          </a:p>
        </p:txBody>
      </p:sp>
      <p:sp>
        <p:nvSpPr>
          <p:cNvPr id="1107977" name="Text Box 10"/>
          <p:cNvSpPr txBox="1">
            <a:spLocks noChangeArrowheads="1"/>
          </p:cNvSpPr>
          <p:nvPr/>
        </p:nvSpPr>
        <p:spPr bwMode="auto">
          <a:xfrm>
            <a:off x="5257800" y="4343400"/>
            <a:ext cx="3733800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 b="1"/>
              <a:t>Датчик</a:t>
            </a:r>
            <a:r>
              <a:rPr lang="en-US" altLang="ja-JP" sz="1400" b="1"/>
              <a:t> SIP-100 </a:t>
            </a:r>
            <a:r>
              <a:rPr lang="ru-RU" altLang="ja-JP" sz="1400" b="1"/>
              <a:t>оснащен 3 независимыми тревожными выходами:</a:t>
            </a:r>
            <a:r>
              <a:rPr lang="en-US" altLang="ja-JP" sz="1400" b="1"/>
              <a:t> </a:t>
            </a:r>
            <a:r>
              <a:rPr lang="ru-RU" altLang="ja-JP" sz="1400" b="1"/>
              <a:t>для ближней и дальней зон, а также зоны под извещателем</a:t>
            </a:r>
            <a:r>
              <a:rPr lang="en-US" altLang="ja-JP" sz="1400" b="1"/>
              <a:t>.  </a:t>
            </a:r>
            <a:r>
              <a:rPr lang="ru-RU" altLang="ja-JP" sz="1400" b="1"/>
              <a:t>Тревожные выходы могут быть соотнесены с предустановками </a:t>
            </a:r>
            <a:r>
              <a:rPr lang="en-US" altLang="ja-JP" sz="1400" b="1"/>
              <a:t>PTZ-</a:t>
            </a:r>
            <a:r>
              <a:rPr lang="ru-RU" altLang="ja-JP" sz="1400" b="1"/>
              <a:t>камеры, или активировать средства передачи и записи видео.</a:t>
            </a:r>
            <a:r>
              <a:rPr lang="en-US" altLang="ja-JP" sz="1400" b="1"/>
              <a:t>  </a:t>
            </a:r>
          </a:p>
        </p:txBody>
      </p:sp>
      <p:pic>
        <p:nvPicPr>
          <p:cNvPr id="1107978" name="Picture 11"/>
          <p:cNvPicPr>
            <a:picLocks noChangeAspect="1" noChangeArrowheads="1"/>
          </p:cNvPicPr>
          <p:nvPr/>
        </p:nvPicPr>
        <p:blipFill>
          <a:blip r:embed="rId4" cstate="print"/>
          <a:srcRect b="-185"/>
          <a:stretch>
            <a:fillRect/>
          </a:stretch>
        </p:blipFill>
        <p:spPr bwMode="auto">
          <a:xfrm>
            <a:off x="457200" y="1301750"/>
            <a:ext cx="2895600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7979" name="Oval 12"/>
          <p:cNvSpPr>
            <a:spLocks noChangeArrowheads="1"/>
          </p:cNvSpPr>
          <p:nvPr/>
        </p:nvSpPr>
        <p:spPr bwMode="auto">
          <a:xfrm>
            <a:off x="381000" y="2055813"/>
            <a:ext cx="685800" cy="8397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07980" name="Oval 13"/>
          <p:cNvSpPr>
            <a:spLocks noChangeArrowheads="1"/>
          </p:cNvSpPr>
          <p:nvPr/>
        </p:nvSpPr>
        <p:spPr bwMode="auto">
          <a:xfrm>
            <a:off x="381000" y="3122613"/>
            <a:ext cx="685800" cy="7635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107981" name="Picture 14"/>
          <p:cNvPicPr>
            <a:picLocks noChangeAspect="1" noChangeArrowheads="1"/>
          </p:cNvPicPr>
          <p:nvPr/>
        </p:nvPicPr>
        <p:blipFill>
          <a:blip r:embed="rId5" cstate="print"/>
          <a:srcRect r="-11" b="-40"/>
          <a:stretch>
            <a:fillRect/>
          </a:stretch>
        </p:blipFill>
        <p:spPr bwMode="auto">
          <a:xfrm>
            <a:off x="273050" y="4221163"/>
            <a:ext cx="480060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018" name="Text Box 2"/>
          <p:cNvSpPr txBox="1">
            <a:spLocks noChangeArrowheads="1"/>
          </p:cNvSpPr>
          <p:nvPr/>
        </p:nvSpPr>
        <p:spPr bwMode="auto">
          <a:xfrm>
            <a:off x="382588" y="304800"/>
            <a:ext cx="578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76200" y="304800"/>
            <a:ext cx="449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Линейка продуктов</a:t>
            </a:r>
            <a:endParaRPr lang="en-US" altLang="ja-JP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247650" y="1371600"/>
            <a:ext cx="8382000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600">
                <a:solidFill>
                  <a:schemeClr val="tx2"/>
                </a:solidFill>
              </a:rPr>
              <a:t>ПИР детекторы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серии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ja-JP" sz="1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REDWALL–V 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SIP-3020 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Широкий угол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30 x 20 m   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(1)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SIP-4010                         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40 x 10 m   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(1)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SIP-404                           </a:t>
            </a:r>
            <a:r>
              <a:rPr lang="ru-RU" altLang="ja-JP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40 x 4m     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(1)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SIP-5030 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Широкий угол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50 x 30m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контролем зоны под извещателем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				 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(2)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ja-JP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SIP-100   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Штора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100 x 3m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контролем зоны под извещателем</a:t>
            </a:r>
            <a:endParaRPr lang="en-US" altLang="ja-JP" sz="16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						 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(3)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SIP-3020/5, SIP-4010/5, SIP-404/5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контролем зоны под извещателем 							</a:t>
            </a: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(2)</a:t>
            </a:r>
            <a:endParaRPr lang="en-US" altLang="ja-JP" sz="16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SIP-3020WF, 4010WF, 3020WF</a:t>
            </a:r>
            <a:r>
              <a:rPr lang="en-US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u-RU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модели с низким потреблением</a:t>
            </a:r>
            <a:r>
              <a:rPr lang="ja-JP" altLang="en-US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　 </a:t>
            </a:r>
            <a:r>
              <a:rPr lang="ja-JP" altLang="ru-RU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							  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(1)</a:t>
            </a:r>
          </a:p>
          <a:p>
            <a:pPr>
              <a:spcBef>
                <a:spcPct val="50000"/>
              </a:spcBef>
            </a:pP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altLang="ja-JP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SIP-3020CAM DN</a:t>
            </a:r>
            <a:r>
              <a:rPr lang="en-US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с видеокамерой «день-ночь»</a:t>
            </a:r>
            <a:r>
              <a:rPr lang="en-US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ru-RU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altLang="ja-JP" sz="16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Тревожные выходы</a:t>
            </a:r>
            <a:r>
              <a:rPr lang="en-US" altLang="ja-JP" sz="16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(1)</a:t>
            </a:r>
          </a:p>
        </p:txBody>
      </p:sp>
      <p:sp>
        <p:nvSpPr>
          <p:cNvPr id="1110021" name="Text Box 5"/>
          <p:cNvSpPr txBox="1">
            <a:spLocks noChangeArrowheads="1"/>
          </p:cNvSpPr>
          <p:nvPr/>
        </p:nvSpPr>
        <p:spPr bwMode="auto">
          <a:xfrm>
            <a:off x="6400800" y="41148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Times New Roman" pitchFamily="18" charset="0"/>
            </a:endParaRPr>
          </a:p>
        </p:txBody>
      </p:sp>
      <p:pic>
        <p:nvPicPr>
          <p:cNvPr id="111002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0100" y="1981200"/>
            <a:ext cx="12366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00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5200" y="3352800"/>
            <a:ext cx="12176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0024" name="Rectangle 8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76288" y="620713"/>
            <a:ext cx="83439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ja-JP"/>
              <a:t>  </a:t>
            </a:r>
          </a:p>
        </p:txBody>
      </p:sp>
      <p:pic>
        <p:nvPicPr>
          <p:cNvPr id="1110025" name="Picture 9" descr="D:\New REDWALL 販促\06 製品写真\SIP_3020CAM_D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43913" y="4953000"/>
            <a:ext cx="136683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2066" name="Picture 6" descr=":Screen shot 2011-09-09 at 11.38.55 A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0" y="2668588"/>
            <a:ext cx="243840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2067" name="Picture 2" descr=":Screen shot 2011-09-09 at 10.58.02 AM.png"/>
          <p:cNvPicPr>
            <a:picLocks noChangeAspect="1" noChangeArrowheads="1"/>
          </p:cNvPicPr>
          <p:nvPr/>
        </p:nvPicPr>
        <p:blipFill>
          <a:blip r:embed="rId4" cstate="print"/>
          <a:srcRect r="-154" b="-227"/>
          <a:stretch>
            <a:fillRect/>
          </a:stretch>
        </p:blipFill>
        <p:spPr bwMode="auto">
          <a:xfrm>
            <a:off x="7315200" y="4573588"/>
            <a:ext cx="2438400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2068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676400"/>
            <a:ext cx="24780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2069" name="Text Box 10"/>
          <p:cNvSpPr txBox="1">
            <a:spLocks noChangeArrowheads="1"/>
          </p:cNvSpPr>
          <p:nvPr/>
        </p:nvSpPr>
        <p:spPr bwMode="auto">
          <a:xfrm>
            <a:off x="609600" y="1752600"/>
            <a:ext cx="4038600" cy="424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Автоцентру требуется усовершенствованная система безопасности периметра, функционирующая в сложных условиях</a:t>
            </a:r>
            <a:r>
              <a:rPr lang="en-US" altLang="ja-JP" sz="1400"/>
              <a:t>. </a:t>
            </a:r>
            <a:r>
              <a:rPr lang="ru-RU" altLang="ja-JP" sz="1400"/>
              <a:t>Периметр характеризуется наличием животных</a:t>
            </a:r>
            <a:r>
              <a:rPr lang="en-US" altLang="ja-JP" sz="1400"/>
              <a:t>, </a:t>
            </a:r>
            <a:r>
              <a:rPr lang="ru-RU" altLang="ja-JP" sz="1400"/>
              <a:t>растительности и других физических помех</a:t>
            </a:r>
            <a:r>
              <a:rPr lang="en-US" altLang="ja-JP" sz="1400"/>
              <a:t>. </a:t>
            </a:r>
            <a:r>
              <a:rPr lang="ru-RU" altLang="ja-JP" sz="1400"/>
              <a:t>Кроме того, система должна быть максимально защищена от актов вандализма</a:t>
            </a:r>
            <a:r>
              <a:rPr lang="en-US" altLang="ja-JP" sz="1400"/>
              <a:t>.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Redwall: 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Датчик позволяет легко и гибко настраивать зону детекции</a:t>
            </a:r>
            <a:r>
              <a:rPr lang="en-US" altLang="ja-JP" sz="1400"/>
              <a:t>. </a:t>
            </a:r>
            <a:r>
              <a:rPr lang="ru-RU" altLang="ja-JP" sz="1400"/>
              <a:t>Заказчик эффективно защищает периметр от нарушителей, пытающихся вынести автозапчасти и другие объекты</a:t>
            </a:r>
            <a:r>
              <a:rPr lang="en-US" altLang="ja-JP" sz="1400"/>
              <a:t>. </a:t>
            </a:r>
            <a:r>
              <a:rPr lang="ru-RU" altLang="ja-JP" sz="1400"/>
              <a:t>Система надежно предотвращает попытки проникновения в ночное время, быстро реагируя на любые внештатные ситуации</a:t>
            </a:r>
            <a:r>
              <a:rPr lang="en-US" altLang="ja-JP" sz="1400"/>
              <a:t>.</a:t>
            </a:r>
          </a:p>
        </p:txBody>
      </p:sp>
      <p:sp>
        <p:nvSpPr>
          <p:cNvPr id="1112070" name="Text Box 11"/>
          <p:cNvSpPr txBox="1">
            <a:spLocks noChangeArrowheads="1"/>
          </p:cNvSpPr>
          <p:nvPr/>
        </p:nvSpPr>
        <p:spPr bwMode="auto">
          <a:xfrm>
            <a:off x="533400" y="1066800"/>
            <a:ext cx="609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Защита автоцентров</a:t>
            </a:r>
            <a:endParaRPr lang="en-US" altLang="ja-JP" sz="2000" u="sng"/>
          </a:p>
        </p:txBody>
      </p:sp>
      <p:sp>
        <p:nvSpPr>
          <p:cNvPr id="1112071" name="Rectangle 7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REDWALL V</a:t>
            </a:r>
            <a:r>
              <a:rPr lang="ja-JP" altLang="en-US" sz="2800" b="1">
                <a:solidFill>
                  <a:srgbClr val="336699"/>
                </a:solidFill>
              </a:rPr>
              <a:t>　　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SIP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4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5438" y="1196975"/>
            <a:ext cx="6477000" cy="551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4115" name="Line 3"/>
          <p:cNvSpPr>
            <a:spLocks noChangeShapeType="1"/>
          </p:cNvSpPr>
          <p:nvPr/>
        </p:nvSpPr>
        <p:spPr bwMode="auto">
          <a:xfrm>
            <a:off x="7391400" y="5943600"/>
            <a:ext cx="17526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14116" name="Line 4"/>
          <p:cNvSpPr>
            <a:spLocks noChangeShapeType="1"/>
          </p:cNvSpPr>
          <p:nvPr/>
        </p:nvSpPr>
        <p:spPr bwMode="auto">
          <a:xfrm>
            <a:off x="2895600" y="6096000"/>
            <a:ext cx="2057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14117" name="Line 5"/>
          <p:cNvSpPr>
            <a:spLocks noChangeShapeType="1"/>
          </p:cNvSpPr>
          <p:nvPr/>
        </p:nvSpPr>
        <p:spPr bwMode="auto">
          <a:xfrm>
            <a:off x="2438400" y="5715000"/>
            <a:ext cx="457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114118" name="Text Box 6"/>
          <p:cNvSpPr txBox="1">
            <a:spLocks noChangeArrowheads="1"/>
          </p:cNvSpPr>
          <p:nvPr/>
        </p:nvSpPr>
        <p:spPr bwMode="auto">
          <a:xfrm>
            <a:off x="304800" y="4419600"/>
            <a:ext cx="2286000" cy="132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Wingdings" pitchFamily="2" charset="2"/>
              <a:buNone/>
            </a:pPr>
            <a:r>
              <a:rPr lang="ru-RU" altLang="ja-JP" sz="2000" b="1">
                <a:solidFill>
                  <a:srgbClr val="003399"/>
                </a:solidFill>
              </a:rPr>
              <a:t>Снижение количества ложных тревог до 75%</a:t>
            </a:r>
            <a:r>
              <a:rPr lang="en-US" altLang="ja-JP" sz="2000" b="1">
                <a:solidFill>
                  <a:srgbClr val="003399"/>
                </a:solidFill>
                <a:ea typeface="HG創英角ｺﾞｼｯｸUB" pitchFamily="49" charset="-128"/>
              </a:rPr>
              <a:t>.</a:t>
            </a:r>
          </a:p>
        </p:txBody>
      </p:sp>
      <p:sp>
        <p:nvSpPr>
          <p:cNvPr id="1114119" name="Text Box 7"/>
          <p:cNvSpPr txBox="1">
            <a:spLocks noChangeArrowheads="1"/>
          </p:cNvSpPr>
          <p:nvPr/>
        </p:nvSpPr>
        <p:spPr bwMode="auto">
          <a:xfrm>
            <a:off x="228600" y="1371600"/>
            <a:ext cx="2667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ru-RU" altLang="ja-JP" sz="2000">
                <a:solidFill>
                  <a:srgbClr val="336699"/>
                </a:solidFill>
              </a:rPr>
              <a:t>Недостижимый ранее низкий уровень ложных тревог</a:t>
            </a:r>
            <a:r>
              <a:rPr lang="en-US" altLang="ja-JP" sz="2000">
                <a:solidFill>
                  <a:srgbClr val="336699"/>
                </a:solidFill>
                <a:ea typeface="HG創英角ｺﾞｼｯｸUB" pitchFamily="49" charset="-128"/>
              </a:rPr>
              <a:t>. </a:t>
            </a:r>
          </a:p>
        </p:txBody>
      </p:sp>
      <p:sp>
        <p:nvSpPr>
          <p:cNvPr id="1114120" name="Rectangle 8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REDWALL V</a:t>
            </a:r>
            <a:r>
              <a:rPr lang="ja-JP" altLang="en-US" sz="2800" b="1">
                <a:solidFill>
                  <a:srgbClr val="336699"/>
                </a:solidFill>
              </a:rPr>
              <a:t>　　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SIP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38" name="Text Box 19"/>
          <p:cNvSpPr txBox="1">
            <a:spLocks noChangeArrowheads="1"/>
          </p:cNvSpPr>
          <p:nvPr/>
        </p:nvSpPr>
        <p:spPr bwMode="auto">
          <a:xfrm>
            <a:off x="533400" y="1566863"/>
            <a:ext cx="4267200" cy="38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Требования заказчика</a:t>
            </a:r>
            <a:r>
              <a:rPr lang="en-US" altLang="ja-JP" sz="1400"/>
              <a:t>: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Надежная защита периметра</a:t>
            </a:r>
            <a:r>
              <a:rPr lang="en-US" altLang="ja-JP" sz="1400"/>
              <a:t>.  </a:t>
            </a:r>
            <a:r>
              <a:rPr lang="ru-RU" altLang="ja-JP" sz="1400"/>
              <a:t>Заказчику необходимо создать несколько рубежей защиты;</a:t>
            </a:r>
            <a:r>
              <a:rPr lang="en-US" altLang="ja-JP" sz="1400"/>
              <a:t>  </a:t>
            </a:r>
            <a:r>
              <a:rPr lang="ru-RU" altLang="ja-JP" sz="1400"/>
              <a:t>каждый рубеж активирует камеру</a:t>
            </a:r>
            <a:r>
              <a:rPr lang="en-US" altLang="ja-JP" sz="1400"/>
              <a:t>, </a:t>
            </a:r>
            <a:r>
              <a:rPr lang="ru-RU" altLang="ja-JP" sz="1400"/>
              <a:t>генерирует тревогу и оповещает органы правопорядка о проникновении на объект.</a:t>
            </a:r>
            <a:r>
              <a:rPr lang="en-US" altLang="ja-JP" sz="1400"/>
              <a:t> </a:t>
            </a:r>
          </a:p>
          <a:p>
            <a:pPr>
              <a:spcBef>
                <a:spcPct val="50000"/>
              </a:spcBef>
            </a:pPr>
            <a:endParaRPr lang="en-US" altLang="ja-JP" sz="1400"/>
          </a:p>
          <a:p>
            <a:pPr>
              <a:spcBef>
                <a:spcPct val="50000"/>
              </a:spcBef>
            </a:pPr>
            <a:r>
              <a:rPr lang="ru-RU" altLang="ja-JP" sz="1400"/>
              <a:t>Преимущества использования</a:t>
            </a:r>
            <a:r>
              <a:rPr lang="en-US" altLang="ja-JP" sz="1400"/>
              <a:t> Redwall: 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Все тревожные события обрабатываются собственным ПЦНом, оповещающем о внештатных ситуациях органы правопорядка и конечного заказчика</a:t>
            </a:r>
            <a:r>
              <a:rPr lang="en-US" altLang="ja-JP" sz="1400"/>
              <a:t>.</a:t>
            </a:r>
          </a:p>
          <a:p>
            <a:pPr>
              <a:spcBef>
                <a:spcPct val="50000"/>
              </a:spcBef>
            </a:pPr>
            <a:r>
              <a:rPr lang="ru-RU" altLang="ja-JP" sz="1400"/>
              <a:t>Датчики серии </a:t>
            </a:r>
            <a:r>
              <a:rPr lang="en-US" altLang="ja-JP" sz="1400"/>
              <a:t>SIP </a:t>
            </a:r>
            <a:r>
              <a:rPr lang="ru-RU" altLang="ja-JP" sz="1400"/>
              <a:t>позволили интегратору идеально настроить зону детекции с учетом всех физических преград и помех на периметре. </a:t>
            </a:r>
            <a:endParaRPr lang="en-US" altLang="ja-JP" sz="1400"/>
          </a:p>
        </p:txBody>
      </p:sp>
      <p:sp>
        <p:nvSpPr>
          <p:cNvPr id="1115139" name="Text Box 20"/>
          <p:cNvSpPr txBox="1">
            <a:spLocks noChangeArrowheads="1"/>
          </p:cNvSpPr>
          <p:nvPr/>
        </p:nvSpPr>
        <p:spPr bwMode="auto">
          <a:xfrm>
            <a:off x="381000" y="1066800"/>
            <a:ext cx="6096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u="sng"/>
              <a:t>Периметральная защита электроподстанции</a:t>
            </a:r>
            <a:endParaRPr lang="en-US" altLang="ja-JP" sz="2000" u="sng"/>
          </a:p>
        </p:txBody>
      </p:sp>
      <p:pic>
        <p:nvPicPr>
          <p:cNvPr id="1115140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1219200"/>
            <a:ext cx="2971800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51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581400"/>
            <a:ext cx="2303463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514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8063" y="3581400"/>
            <a:ext cx="2471737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5143" name="Rectangle 7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REDWALL V</a:t>
            </a:r>
            <a:r>
              <a:rPr lang="ja-JP" altLang="en-US" sz="2800" b="1">
                <a:solidFill>
                  <a:srgbClr val="336699"/>
                </a:solidFill>
              </a:rPr>
              <a:t>　　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SIP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86" name="Rectangle 2"/>
          <p:cNvSpPr>
            <a:spLocks noChangeArrowheads="1"/>
          </p:cNvSpPr>
          <p:nvPr/>
        </p:nvSpPr>
        <p:spPr bwMode="auto">
          <a:xfrm>
            <a:off x="0" y="6019800"/>
            <a:ext cx="99060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17187" name="Rectangle 3"/>
          <p:cNvSpPr>
            <a:spLocks noChangeArrowheads="1"/>
          </p:cNvSpPr>
          <p:nvPr/>
        </p:nvSpPr>
        <p:spPr bwMode="auto">
          <a:xfrm>
            <a:off x="382588" y="1163638"/>
            <a:ext cx="4475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Интеграция с </a:t>
            </a:r>
            <a:r>
              <a:rPr lang="en-US" altLang="ja-JP" b="1">
                <a:solidFill>
                  <a:srgbClr val="003399"/>
                </a:solidFill>
                <a:ea typeface="HGP創英角ｺﾞｼｯｸUB" pitchFamily="50" charset="-128"/>
              </a:rPr>
              <a:t>PTZ</a:t>
            </a:r>
            <a:r>
              <a:rPr lang="ru-RU" altLang="ja-JP" b="1">
                <a:solidFill>
                  <a:srgbClr val="003399"/>
                </a:solidFill>
                <a:ea typeface="HGP創英角ｺﾞｼｯｸUB" pitchFamily="50" charset="-128"/>
              </a:rPr>
              <a:t>-камерой</a:t>
            </a:r>
            <a:endParaRPr lang="en-US" altLang="ja-JP" b="1">
              <a:solidFill>
                <a:srgbClr val="003399"/>
              </a:solidFill>
              <a:ea typeface="HGP創英角ｺﾞｼｯｸUB" pitchFamily="50" charset="-128"/>
            </a:endParaRPr>
          </a:p>
        </p:txBody>
      </p:sp>
      <p:pic>
        <p:nvPicPr>
          <p:cNvPr id="11171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52600"/>
            <a:ext cx="365918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718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752600"/>
            <a:ext cx="3659188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7190" name="Rectangle 6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REDWALL V</a:t>
            </a:r>
            <a:r>
              <a:rPr lang="ja-JP" altLang="en-US" sz="2800" b="1">
                <a:solidFill>
                  <a:srgbClr val="336699"/>
                </a:solidFill>
              </a:rPr>
              <a:t>　　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SIP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210" name="Rectangle 2"/>
          <p:cNvSpPr>
            <a:spLocks noChangeArrowheads="1"/>
          </p:cNvSpPr>
          <p:nvPr/>
        </p:nvSpPr>
        <p:spPr bwMode="auto">
          <a:xfrm>
            <a:off x="0" y="6019800"/>
            <a:ext cx="99060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1182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676400"/>
            <a:ext cx="450850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82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4743450"/>
            <a:ext cx="38290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82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676400"/>
            <a:ext cx="3733800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8214" name="Rectangle 6"/>
          <p:cNvSpPr>
            <a:spLocks noChangeArrowheads="1"/>
          </p:cNvSpPr>
          <p:nvPr/>
        </p:nvSpPr>
        <p:spPr bwMode="auto">
          <a:xfrm>
            <a:off x="304800" y="304800"/>
            <a:ext cx="762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altLang="ja-JP" sz="2800" b="1">
                <a:solidFill>
                  <a:srgbClr val="336699"/>
                </a:solidFill>
              </a:rPr>
              <a:t>Применение</a:t>
            </a:r>
            <a:r>
              <a:rPr lang="en-US" altLang="ja-JP" sz="2800" b="1">
                <a:solidFill>
                  <a:srgbClr val="336699"/>
                </a:solidFill>
              </a:rPr>
              <a:t> REDWALL V</a:t>
            </a:r>
            <a:r>
              <a:rPr lang="ja-JP" altLang="en-US" sz="2800" b="1">
                <a:solidFill>
                  <a:srgbClr val="336699"/>
                </a:solidFill>
              </a:rPr>
              <a:t>　　</a:t>
            </a:r>
            <a:r>
              <a:rPr lang="ru-RU" altLang="ja-JP" sz="2800" b="1">
                <a:solidFill>
                  <a:srgbClr val="336699"/>
                </a:solidFill>
              </a:rPr>
              <a:t>серия </a:t>
            </a:r>
            <a:r>
              <a:rPr lang="en-US" altLang="ja-JP" sz="2800" b="1">
                <a:solidFill>
                  <a:srgbClr val="336699"/>
                </a:solidFill>
              </a:rPr>
              <a:t>SIP</a:t>
            </a:r>
          </a:p>
        </p:txBody>
      </p:sp>
      <p:sp>
        <p:nvSpPr>
          <p:cNvPr id="1118215" name="Rectangle 7"/>
          <p:cNvSpPr>
            <a:spLocks noChangeArrowheads="1"/>
          </p:cNvSpPr>
          <p:nvPr/>
        </p:nvSpPr>
        <p:spPr bwMode="auto">
          <a:xfrm>
            <a:off x="382588" y="1163638"/>
            <a:ext cx="7981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Мобильная башня видеонаблюдения на стройке</a:t>
            </a:r>
            <a:endParaRPr lang="en-US" altLang="ja-JP" b="1">
              <a:solidFill>
                <a:srgbClr val="003399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ChangeArrowheads="1"/>
          </p:cNvSpPr>
          <p:nvPr/>
        </p:nvSpPr>
        <p:spPr bwMode="auto">
          <a:xfrm>
            <a:off x="0" y="1295400"/>
            <a:ext cx="9906000" cy="5562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01411" name="Picture 3" descr="hands_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919288"/>
            <a:ext cx="4540250" cy="2800350"/>
          </a:xfrm>
          <a:prstGeom prst="rect">
            <a:avLst/>
          </a:prstGeom>
          <a:noFill/>
        </p:spPr>
      </p:pic>
      <p:sp>
        <p:nvSpPr>
          <p:cNvPr id="401412" name="Text Box 4"/>
          <p:cNvSpPr txBox="1">
            <a:spLocks noChangeArrowheads="1"/>
          </p:cNvSpPr>
          <p:nvPr/>
        </p:nvSpPr>
        <p:spPr bwMode="auto">
          <a:xfrm>
            <a:off x="2057400" y="4967288"/>
            <a:ext cx="57785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2800">
                <a:latin typeface="Arial" charset="0"/>
              </a:rPr>
              <a:t>Спасибо за внимание</a:t>
            </a:r>
            <a:endParaRPr lang="en-US" altLang="ja-JP" sz="2800">
              <a:latin typeface="Arial" charset="0"/>
            </a:endParaRPr>
          </a:p>
        </p:txBody>
      </p:sp>
      <p:pic>
        <p:nvPicPr>
          <p:cNvPr id="401413" name="Picture 5" descr="Newlogo_2s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6248400"/>
            <a:ext cx="1295400" cy="395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6" name="Rectangle 2"/>
          <p:cNvSpPr>
            <a:spLocks noChangeArrowheads="1"/>
          </p:cNvSpPr>
          <p:nvPr/>
        </p:nvSpPr>
        <p:spPr bwMode="auto">
          <a:xfrm>
            <a:off x="1066800" y="1828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</a:pPr>
            <a:endParaRPr lang="en-US" altLang="ja-JP" sz="3200"/>
          </a:p>
          <a:p>
            <a:pPr marL="342900" indent="-342900">
              <a:spcBef>
                <a:spcPct val="20000"/>
              </a:spcBef>
            </a:pPr>
            <a:endParaRPr lang="en-US" altLang="ja-JP" sz="3200"/>
          </a:p>
        </p:txBody>
      </p:sp>
      <p:sp>
        <p:nvSpPr>
          <p:cNvPr id="1008643" name="Text Box 3"/>
          <p:cNvSpPr txBox="1">
            <a:spLocks noChangeArrowheads="1"/>
          </p:cNvSpPr>
          <p:nvPr/>
        </p:nvSpPr>
        <p:spPr bwMode="auto">
          <a:xfrm>
            <a:off x="76200" y="304800"/>
            <a:ext cx="541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Особенности детекции</a:t>
            </a:r>
            <a:endParaRPr lang="en-US" altLang="ja-JP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45508" name="Text Box 4"/>
          <p:cNvSpPr txBox="1">
            <a:spLocks noChangeArrowheads="1"/>
          </p:cNvSpPr>
          <p:nvPr/>
        </p:nvSpPr>
        <p:spPr bwMode="auto">
          <a:xfrm>
            <a:off x="1733550" y="1143000"/>
            <a:ext cx="7924800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800">
                <a:solidFill>
                  <a:schemeClr val="accent2"/>
                </a:solidFill>
              </a:rPr>
              <a:t>Redscan, RLS-3060 </a:t>
            </a:r>
            <a:r>
              <a:rPr lang="ru-RU" altLang="ja-JP" sz="1800">
                <a:solidFill>
                  <a:schemeClr val="accent2"/>
                </a:solidFill>
              </a:rPr>
              <a:t>может быть установлен вертикально, горизонтально или под углом, создавая соответственно вертикальную, горизонтальную и наклонную зону детекции</a:t>
            </a:r>
            <a:r>
              <a:rPr lang="en-US" altLang="ja-JP" sz="1800">
                <a:solidFill>
                  <a:schemeClr val="accent2"/>
                </a:solidFill>
              </a:rPr>
              <a:t>:  </a:t>
            </a:r>
          </a:p>
          <a:p>
            <a:pPr>
              <a:spcBef>
                <a:spcPct val="50000"/>
              </a:spcBef>
            </a:pPr>
            <a:r>
              <a:rPr lang="ru-RU" altLang="ja-JP" sz="1600">
                <a:solidFill>
                  <a:schemeClr val="accent2"/>
                </a:solidFill>
              </a:rPr>
              <a:t>Зона детекции</a:t>
            </a:r>
            <a:r>
              <a:rPr lang="en-US" altLang="ja-JP" sz="1600">
                <a:solidFill>
                  <a:schemeClr val="accent2"/>
                </a:solidFill>
              </a:rPr>
              <a:t>: </a:t>
            </a:r>
          </a:p>
          <a:p>
            <a:pPr>
              <a:spcBef>
                <a:spcPct val="50000"/>
              </a:spcBef>
            </a:pPr>
            <a:r>
              <a:rPr lang="ru-RU" altLang="ja-JP" sz="1600">
                <a:solidFill>
                  <a:schemeClr val="accent2"/>
                </a:solidFill>
              </a:rPr>
              <a:t>Радиус </a:t>
            </a:r>
            <a:r>
              <a:rPr lang="en-US" altLang="ja-JP" sz="1600">
                <a:solidFill>
                  <a:schemeClr val="accent2"/>
                </a:solidFill>
              </a:rPr>
              <a:t>30</a:t>
            </a:r>
            <a:r>
              <a:rPr lang="ru-RU" altLang="ja-JP" sz="1600">
                <a:solidFill>
                  <a:schemeClr val="accent2"/>
                </a:solidFill>
              </a:rPr>
              <a:t>м</a:t>
            </a:r>
            <a:r>
              <a:rPr lang="en-US" altLang="ja-JP" sz="1600">
                <a:solidFill>
                  <a:schemeClr val="accent2"/>
                </a:solidFill>
              </a:rPr>
              <a:t>, 180 </a:t>
            </a:r>
            <a:r>
              <a:rPr lang="ru-RU" altLang="ja-JP" sz="1600">
                <a:solidFill>
                  <a:schemeClr val="accent2"/>
                </a:solidFill>
              </a:rPr>
              <a:t>градусов для вертикальной установки</a:t>
            </a:r>
            <a:r>
              <a:rPr lang="en-US" altLang="ja-JP" sz="1600">
                <a:solidFill>
                  <a:schemeClr val="accent2"/>
                </a:solidFill>
              </a:rPr>
              <a:t> (</a:t>
            </a:r>
            <a:r>
              <a:rPr lang="ru-RU" altLang="ja-JP" sz="1600">
                <a:solidFill>
                  <a:schemeClr val="accent2"/>
                </a:solidFill>
              </a:rPr>
              <a:t>режим </a:t>
            </a:r>
            <a:r>
              <a:rPr lang="en-US" altLang="ja-JP" sz="1600">
                <a:solidFill>
                  <a:schemeClr val="accent2"/>
                </a:solidFill>
              </a:rPr>
              <a:t>V)</a:t>
            </a:r>
          </a:p>
          <a:p>
            <a:pPr>
              <a:spcBef>
                <a:spcPct val="50000"/>
              </a:spcBef>
            </a:pPr>
            <a:r>
              <a:rPr lang="ru-RU" altLang="ja-JP" sz="1600">
                <a:solidFill>
                  <a:schemeClr val="accent2"/>
                </a:solidFill>
              </a:rPr>
              <a:t>Ширина </a:t>
            </a:r>
            <a:r>
              <a:rPr lang="en-US" altLang="ja-JP" sz="1600">
                <a:solidFill>
                  <a:schemeClr val="accent2"/>
                </a:solidFill>
              </a:rPr>
              <a:t>60</a:t>
            </a:r>
            <a:r>
              <a:rPr lang="ru-RU" altLang="ja-JP" sz="1600">
                <a:solidFill>
                  <a:schemeClr val="accent2"/>
                </a:solidFill>
              </a:rPr>
              <a:t>м</a:t>
            </a:r>
            <a:r>
              <a:rPr lang="en-US" altLang="ja-JP" sz="1600">
                <a:solidFill>
                  <a:schemeClr val="accent2"/>
                </a:solidFill>
              </a:rPr>
              <a:t>, </a:t>
            </a:r>
            <a:r>
              <a:rPr lang="ru-RU" altLang="ja-JP" sz="1600">
                <a:solidFill>
                  <a:schemeClr val="accent2"/>
                </a:solidFill>
              </a:rPr>
              <a:t>глубина </a:t>
            </a:r>
            <a:r>
              <a:rPr lang="en-US" altLang="ja-JP" sz="1600">
                <a:solidFill>
                  <a:schemeClr val="accent2"/>
                </a:solidFill>
              </a:rPr>
              <a:t>1</a:t>
            </a:r>
            <a:r>
              <a:rPr lang="ru-RU" altLang="ja-JP" sz="1600">
                <a:solidFill>
                  <a:schemeClr val="accent2"/>
                </a:solidFill>
              </a:rPr>
              <a:t>м</a:t>
            </a:r>
            <a:r>
              <a:rPr lang="en-US" altLang="ja-JP" sz="1600">
                <a:solidFill>
                  <a:schemeClr val="accent2"/>
                </a:solidFill>
              </a:rPr>
              <a:t> </a:t>
            </a:r>
            <a:r>
              <a:rPr lang="ru-RU" altLang="ja-JP" sz="1600">
                <a:solidFill>
                  <a:schemeClr val="accent2"/>
                </a:solidFill>
              </a:rPr>
              <a:t>для горизонтальной установки</a:t>
            </a:r>
            <a:r>
              <a:rPr lang="en-US" altLang="ja-JP" sz="1600">
                <a:solidFill>
                  <a:schemeClr val="accent2"/>
                </a:solidFill>
              </a:rPr>
              <a:t> (</a:t>
            </a:r>
            <a:r>
              <a:rPr lang="ru-RU" altLang="ja-JP" sz="1600">
                <a:solidFill>
                  <a:schemeClr val="accent2"/>
                </a:solidFill>
              </a:rPr>
              <a:t>режим </a:t>
            </a:r>
            <a:r>
              <a:rPr lang="en-US" altLang="ja-JP" sz="1600">
                <a:solidFill>
                  <a:schemeClr val="accent2"/>
                </a:solidFill>
              </a:rPr>
              <a:t>H1)</a:t>
            </a:r>
          </a:p>
          <a:p>
            <a:pPr>
              <a:spcBef>
                <a:spcPct val="50000"/>
              </a:spcBef>
            </a:pPr>
            <a:r>
              <a:rPr lang="ru-RU" altLang="ja-JP" sz="1600">
                <a:solidFill>
                  <a:schemeClr val="accent2"/>
                </a:solidFill>
              </a:rPr>
              <a:t>Радиус </a:t>
            </a:r>
            <a:r>
              <a:rPr lang="en-US" altLang="ja-JP" sz="1600">
                <a:solidFill>
                  <a:schemeClr val="accent2"/>
                </a:solidFill>
              </a:rPr>
              <a:t>30</a:t>
            </a:r>
            <a:r>
              <a:rPr lang="ru-RU" altLang="ja-JP" sz="1600">
                <a:solidFill>
                  <a:schemeClr val="accent2"/>
                </a:solidFill>
              </a:rPr>
              <a:t>м</a:t>
            </a:r>
            <a:r>
              <a:rPr lang="en-US" altLang="ja-JP" sz="1600">
                <a:solidFill>
                  <a:schemeClr val="accent2"/>
                </a:solidFill>
              </a:rPr>
              <a:t>, </a:t>
            </a:r>
            <a:r>
              <a:rPr lang="ru-RU" altLang="ja-JP" sz="1600">
                <a:solidFill>
                  <a:schemeClr val="accent2"/>
                </a:solidFill>
              </a:rPr>
              <a:t>угол </a:t>
            </a:r>
            <a:r>
              <a:rPr lang="en-US" altLang="ja-JP" sz="1600">
                <a:solidFill>
                  <a:schemeClr val="accent2"/>
                </a:solidFill>
              </a:rPr>
              <a:t>190 </a:t>
            </a:r>
            <a:r>
              <a:rPr lang="ru-RU" altLang="ja-JP" sz="1600">
                <a:solidFill>
                  <a:schemeClr val="accent2"/>
                </a:solidFill>
              </a:rPr>
              <a:t>градусов для горизонтальной установки</a:t>
            </a:r>
            <a:r>
              <a:rPr lang="en-US" altLang="ja-JP" sz="1600">
                <a:solidFill>
                  <a:schemeClr val="accent2"/>
                </a:solidFill>
              </a:rPr>
              <a:t> (</a:t>
            </a:r>
            <a:r>
              <a:rPr lang="ru-RU" altLang="ja-JP" sz="1600">
                <a:solidFill>
                  <a:schemeClr val="accent2"/>
                </a:solidFill>
              </a:rPr>
              <a:t>режим </a:t>
            </a:r>
            <a:r>
              <a:rPr lang="en-US" altLang="ja-JP" sz="1600">
                <a:solidFill>
                  <a:schemeClr val="accent2"/>
                </a:solidFill>
              </a:rPr>
              <a:t>H2)</a:t>
            </a:r>
            <a:r>
              <a:rPr lang="ja-JP" altLang="en-US" sz="1600">
                <a:solidFill>
                  <a:schemeClr val="accent2"/>
                </a:solidFill>
              </a:rPr>
              <a:t>　</a:t>
            </a:r>
          </a:p>
        </p:txBody>
      </p:sp>
      <p:pic>
        <p:nvPicPr>
          <p:cNvPr id="1045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5700" y="3429000"/>
            <a:ext cx="274320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5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1425" y="5013325"/>
            <a:ext cx="266700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51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813" y="1143000"/>
            <a:ext cx="14954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51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7375" y="3933825"/>
            <a:ext cx="411480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5513" name="Text Box 9"/>
          <p:cNvSpPr txBox="1">
            <a:spLocks noChangeArrowheads="1"/>
          </p:cNvSpPr>
          <p:nvPr/>
        </p:nvSpPr>
        <p:spPr bwMode="auto">
          <a:xfrm>
            <a:off x="1787525" y="3657600"/>
            <a:ext cx="879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1000" b="1">
                <a:solidFill>
                  <a:srgbClr val="777777"/>
                </a:solidFill>
              </a:rPr>
              <a:t>【H1 mode】</a:t>
            </a:r>
          </a:p>
        </p:txBody>
      </p:sp>
      <p:sp>
        <p:nvSpPr>
          <p:cNvPr id="1045514" name="Text Box 10"/>
          <p:cNvSpPr txBox="1">
            <a:spLocks noChangeArrowheads="1"/>
          </p:cNvSpPr>
          <p:nvPr/>
        </p:nvSpPr>
        <p:spPr bwMode="auto">
          <a:xfrm>
            <a:off x="8188325" y="4991100"/>
            <a:ext cx="879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1000" b="1">
                <a:solidFill>
                  <a:srgbClr val="777777"/>
                </a:solidFill>
              </a:rPr>
              <a:t>【H2 mode】</a:t>
            </a:r>
          </a:p>
        </p:txBody>
      </p:sp>
      <p:sp>
        <p:nvSpPr>
          <p:cNvPr id="1045515" name="Text Box 11"/>
          <p:cNvSpPr txBox="1">
            <a:spLocks noChangeArrowheads="1"/>
          </p:cNvSpPr>
          <p:nvPr/>
        </p:nvSpPr>
        <p:spPr bwMode="auto">
          <a:xfrm>
            <a:off x="7948613" y="3400425"/>
            <a:ext cx="787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altLang="ja-JP" sz="1000" b="1">
                <a:solidFill>
                  <a:srgbClr val="777777"/>
                </a:solidFill>
              </a:rPr>
              <a:t>【V mode】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538" name="Text Box 2"/>
          <p:cNvSpPr txBox="1">
            <a:spLocks noChangeArrowheads="1"/>
          </p:cNvSpPr>
          <p:nvPr/>
        </p:nvSpPr>
        <p:spPr bwMode="auto">
          <a:xfrm>
            <a:off x="76200" y="3048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Принцип детекции</a:t>
            </a:r>
            <a:endParaRPr lang="en-US" altLang="ja-JP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47555" name="Text Box 47"/>
          <p:cNvSpPr txBox="1">
            <a:spLocks noChangeArrowheads="1"/>
          </p:cNvSpPr>
          <p:nvPr/>
        </p:nvSpPr>
        <p:spPr bwMode="auto">
          <a:xfrm>
            <a:off x="6176963" y="1557338"/>
            <a:ext cx="335280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600" b="1">
                <a:solidFill>
                  <a:schemeClr val="accent2"/>
                </a:solidFill>
              </a:rPr>
              <a:t>Методика </a:t>
            </a:r>
            <a:r>
              <a:rPr lang="en-US" altLang="ja-JP" sz="1600" b="1">
                <a:solidFill>
                  <a:schemeClr val="accent2"/>
                </a:solidFill>
              </a:rPr>
              <a:t>Time of Flight (TOF)</a:t>
            </a:r>
          </a:p>
          <a:p>
            <a:pPr>
              <a:spcBef>
                <a:spcPct val="50000"/>
              </a:spcBef>
            </a:pPr>
            <a:r>
              <a:rPr lang="ru-RU" altLang="ja-JP" sz="1600"/>
              <a:t>Дистанция до объекта может быть рассчитана посредством калькуляции времени от момента эмиссии луча, отражения и до его возврата на приемник </a:t>
            </a:r>
            <a:endParaRPr lang="en-US" altLang="ja-JP" sz="1600"/>
          </a:p>
        </p:txBody>
      </p:sp>
      <p:grpSp>
        <p:nvGrpSpPr>
          <p:cNvPr id="1047556" name="Group 48"/>
          <p:cNvGrpSpPr>
            <a:grpSpLocks noChangeAspect="1"/>
          </p:cNvGrpSpPr>
          <p:nvPr/>
        </p:nvGrpSpPr>
        <p:grpSpPr bwMode="auto">
          <a:xfrm>
            <a:off x="5181600" y="3933825"/>
            <a:ext cx="4724400" cy="2393950"/>
            <a:chOff x="1632" y="2496"/>
            <a:chExt cx="3408" cy="1728"/>
          </a:xfrm>
        </p:grpSpPr>
        <p:pic>
          <p:nvPicPr>
            <p:cNvPr id="1047557" name="Picture 49"/>
            <p:cNvPicPr>
              <a:picLocks noChangeAspect="1" noChangeArrowheads="1"/>
            </p:cNvPicPr>
            <p:nvPr/>
          </p:nvPicPr>
          <p:blipFill>
            <a:blip r:embed="rId3" cstate="print"/>
            <a:srcRect r="49" b="-56"/>
            <a:stretch>
              <a:fillRect/>
            </a:stretch>
          </p:blipFill>
          <p:spPr bwMode="auto">
            <a:xfrm>
              <a:off x="1632" y="2496"/>
              <a:ext cx="3408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7558" name="Rectangle 50"/>
            <p:cNvSpPr>
              <a:spLocks noChangeAspect="1" noChangeArrowheads="1"/>
            </p:cNvSpPr>
            <p:nvPr/>
          </p:nvSpPr>
          <p:spPr bwMode="auto">
            <a:xfrm>
              <a:off x="1632" y="2496"/>
              <a:ext cx="624" cy="5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47559" name="Text Box 51"/>
          <p:cNvSpPr txBox="1">
            <a:spLocks noChangeArrowheads="1"/>
          </p:cNvSpPr>
          <p:nvPr/>
        </p:nvSpPr>
        <p:spPr bwMode="auto">
          <a:xfrm>
            <a:off x="609600" y="4343400"/>
            <a:ext cx="46482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 b="1">
                <a:solidFill>
                  <a:schemeClr val="accent2"/>
                </a:solidFill>
              </a:rPr>
              <a:t>Плотность детекции</a:t>
            </a:r>
            <a:r>
              <a:rPr lang="en-US" altLang="ja-JP" sz="1400" b="1">
                <a:solidFill>
                  <a:schemeClr val="accent2"/>
                </a:solidFill>
              </a:rPr>
              <a:t> = 0.25 </a:t>
            </a:r>
            <a:r>
              <a:rPr lang="ru-RU" altLang="ja-JP" sz="1400" b="1">
                <a:solidFill>
                  <a:schemeClr val="accent2"/>
                </a:solidFill>
              </a:rPr>
              <a:t>градуса</a:t>
            </a:r>
            <a:endParaRPr lang="en-US" altLang="ja-JP" sz="1400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ru-RU" altLang="ja-JP" sz="1400"/>
              <a:t>На расстоянии 30м ширина детекции всего 13см</a:t>
            </a:r>
            <a:r>
              <a:rPr lang="en-US" altLang="ja-JP" sz="1400"/>
              <a:t>.</a:t>
            </a:r>
          </a:p>
          <a:p>
            <a:pPr>
              <a:spcBef>
                <a:spcPct val="50000"/>
              </a:spcBef>
            </a:pPr>
            <a:r>
              <a:rPr lang="en-US" altLang="ja-JP" sz="1400"/>
              <a:t>Redscan </a:t>
            </a:r>
            <a:r>
              <a:rPr lang="ru-RU" altLang="ja-JP" sz="1400"/>
              <a:t>сканирует каждые</a:t>
            </a:r>
            <a:r>
              <a:rPr lang="en-US" altLang="ja-JP" sz="1400"/>
              <a:t> 0.25 </a:t>
            </a:r>
            <a:r>
              <a:rPr lang="ru-RU" altLang="ja-JP" sz="1400"/>
              <a:t>градуса</a:t>
            </a:r>
            <a:r>
              <a:rPr lang="en-US" altLang="ja-JP" sz="1400"/>
              <a:t>.  </a:t>
            </a:r>
            <a:r>
              <a:rPr lang="ru-RU" altLang="ja-JP" sz="1400"/>
              <a:t>Это означает, что</a:t>
            </a:r>
            <a:r>
              <a:rPr lang="en-US" altLang="ja-JP" sz="1400"/>
              <a:t> </a:t>
            </a:r>
            <a:r>
              <a:rPr lang="ru-RU" altLang="ja-JP" sz="1400"/>
              <a:t>датчик защищает зону в </a:t>
            </a:r>
            <a:r>
              <a:rPr lang="en-US" altLang="ja-JP" sz="1400"/>
              <a:t>180 </a:t>
            </a:r>
            <a:r>
              <a:rPr lang="ru-RU" altLang="ja-JP" sz="1400"/>
              <a:t>градусов посредством</a:t>
            </a:r>
            <a:r>
              <a:rPr lang="en-US" altLang="ja-JP" sz="1400"/>
              <a:t> 720 </a:t>
            </a:r>
            <a:r>
              <a:rPr lang="ru-RU" altLang="ja-JP" sz="1400"/>
              <a:t>лучей,</a:t>
            </a:r>
            <a:r>
              <a:rPr lang="en-US" altLang="ja-JP" sz="1400"/>
              <a:t> </a:t>
            </a:r>
            <a:r>
              <a:rPr lang="ru-RU" altLang="ja-JP" sz="1400"/>
              <a:t>а зону в</a:t>
            </a:r>
            <a:r>
              <a:rPr lang="en-US" altLang="ja-JP" sz="1400"/>
              <a:t> 190 </a:t>
            </a:r>
            <a:r>
              <a:rPr lang="ru-RU" altLang="ja-JP" sz="1400"/>
              <a:t>градусов - соответственно</a:t>
            </a:r>
            <a:r>
              <a:rPr lang="en-US" altLang="ja-JP" sz="1400"/>
              <a:t> 760 </a:t>
            </a:r>
            <a:r>
              <a:rPr lang="ru-RU" altLang="ja-JP" sz="1400"/>
              <a:t>лучей</a:t>
            </a:r>
            <a:r>
              <a:rPr lang="en-US" altLang="ja-JP" sz="1400"/>
              <a:t>.</a:t>
            </a:r>
            <a:r>
              <a:rPr lang="en-US" altLang="ja-JP" sz="1200" b="1"/>
              <a:t>   </a:t>
            </a:r>
          </a:p>
        </p:txBody>
      </p:sp>
      <p:grpSp>
        <p:nvGrpSpPr>
          <p:cNvPr id="1047560" name="Group 8"/>
          <p:cNvGrpSpPr>
            <a:grpSpLocks/>
          </p:cNvGrpSpPr>
          <p:nvPr/>
        </p:nvGrpSpPr>
        <p:grpSpPr bwMode="auto">
          <a:xfrm>
            <a:off x="0" y="908050"/>
            <a:ext cx="5980113" cy="3116263"/>
            <a:chOff x="25" y="590"/>
            <a:chExt cx="3767" cy="1963"/>
          </a:xfrm>
        </p:grpSpPr>
        <p:sp>
          <p:nvSpPr>
            <p:cNvPr id="1047561" name="Text Box 4"/>
            <p:cNvSpPr txBox="1">
              <a:spLocks noChangeAspect="1" noChangeArrowheads="1"/>
            </p:cNvSpPr>
            <p:nvPr/>
          </p:nvSpPr>
          <p:spPr bwMode="auto">
            <a:xfrm>
              <a:off x="2281" y="1248"/>
              <a:ext cx="151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altLang="ja-JP" sz="1200" b="1"/>
                <a:t>Механизм сканирования</a:t>
              </a:r>
              <a:endParaRPr lang="en-US" altLang="ja-JP" sz="1200" b="1"/>
            </a:p>
          </p:txBody>
        </p:sp>
        <p:pic>
          <p:nvPicPr>
            <p:cNvPr id="1047562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" y="874"/>
              <a:ext cx="499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7563" name="Text Box 7"/>
            <p:cNvSpPr txBox="1">
              <a:spLocks noChangeAspect="1" noChangeArrowheads="1"/>
            </p:cNvSpPr>
            <p:nvPr/>
          </p:nvSpPr>
          <p:spPr bwMode="auto">
            <a:xfrm>
              <a:off x="1742" y="2150"/>
              <a:ext cx="36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ja-JP" sz="1000" b="1"/>
                <a:t>TX</a:t>
              </a:r>
            </a:p>
          </p:txBody>
        </p:sp>
        <p:sp>
          <p:nvSpPr>
            <p:cNvPr id="1047564" name="Text Box 8"/>
            <p:cNvSpPr txBox="1">
              <a:spLocks noChangeAspect="1" noChangeArrowheads="1"/>
            </p:cNvSpPr>
            <p:nvPr/>
          </p:nvSpPr>
          <p:spPr bwMode="auto">
            <a:xfrm>
              <a:off x="1070" y="2150"/>
              <a:ext cx="46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ja-JP" sz="1000" b="1"/>
                <a:t>RX</a:t>
              </a:r>
            </a:p>
          </p:txBody>
        </p:sp>
        <p:sp>
          <p:nvSpPr>
            <p:cNvPr id="1047565" name="AutoShape 9"/>
            <p:cNvSpPr>
              <a:spLocks noChangeAspect="1" noChangeArrowheads="1"/>
            </p:cNvSpPr>
            <p:nvPr/>
          </p:nvSpPr>
          <p:spPr bwMode="auto">
            <a:xfrm>
              <a:off x="1671" y="1136"/>
              <a:ext cx="130" cy="539"/>
            </a:xfrm>
            <a:prstGeom prst="can">
              <a:avLst>
                <a:gd name="adj" fmla="val 140681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566" name="AutoShape 10" descr="右下がり対角線 (太)"/>
            <p:cNvSpPr>
              <a:spLocks noChangeAspect="1" noChangeArrowheads="1"/>
            </p:cNvSpPr>
            <p:nvPr/>
          </p:nvSpPr>
          <p:spPr bwMode="auto">
            <a:xfrm rot="4800000">
              <a:off x="1535" y="880"/>
              <a:ext cx="578" cy="518"/>
            </a:xfrm>
            <a:prstGeom prst="parallelogram">
              <a:avLst>
                <a:gd name="adj" fmla="val 31109"/>
              </a:avLst>
            </a:prstGeom>
            <a:pattFill prst="wdDnDiag">
              <a:fgClr>
                <a:schemeClr val="accent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567" name="Line 12"/>
            <p:cNvSpPr>
              <a:spLocks noChangeAspect="1" noChangeShapeType="1"/>
            </p:cNvSpPr>
            <p:nvPr/>
          </p:nvSpPr>
          <p:spPr bwMode="auto">
            <a:xfrm flipV="1">
              <a:off x="1824" y="1152"/>
              <a:ext cx="0" cy="83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68" name="Line 13"/>
            <p:cNvSpPr>
              <a:spLocks noChangeAspect="1" noChangeShapeType="1"/>
            </p:cNvSpPr>
            <p:nvPr/>
          </p:nvSpPr>
          <p:spPr bwMode="auto">
            <a:xfrm flipH="1">
              <a:off x="260" y="1176"/>
              <a:ext cx="1545" cy="10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69" name="Line 14"/>
            <p:cNvSpPr>
              <a:spLocks noChangeAspect="1" noChangeShapeType="1"/>
            </p:cNvSpPr>
            <p:nvPr/>
          </p:nvSpPr>
          <p:spPr bwMode="auto">
            <a:xfrm flipH="1" flipV="1">
              <a:off x="428" y="1176"/>
              <a:ext cx="141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70" name="Line 15"/>
            <p:cNvSpPr>
              <a:spLocks noChangeAspect="1" noChangeShapeType="1"/>
            </p:cNvSpPr>
            <p:nvPr/>
          </p:nvSpPr>
          <p:spPr bwMode="auto">
            <a:xfrm flipH="1" flipV="1">
              <a:off x="562" y="1075"/>
              <a:ext cx="1277" cy="10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71" name="AutoShape 20"/>
            <p:cNvSpPr>
              <a:spLocks noChangeAspect="1" noChangeArrowheads="1"/>
            </p:cNvSpPr>
            <p:nvPr/>
          </p:nvSpPr>
          <p:spPr bwMode="auto">
            <a:xfrm>
              <a:off x="2880" y="2086"/>
              <a:ext cx="907" cy="294"/>
            </a:xfrm>
            <a:prstGeom prst="flowChartPredefined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572" name="AutoShape 21"/>
            <p:cNvSpPr>
              <a:spLocks noChangeAspect="1" noChangeArrowheads="1"/>
            </p:cNvSpPr>
            <p:nvPr/>
          </p:nvSpPr>
          <p:spPr bwMode="auto">
            <a:xfrm>
              <a:off x="2477" y="2238"/>
              <a:ext cx="302" cy="294"/>
            </a:xfrm>
            <a:prstGeom prst="homePlate">
              <a:avLst>
                <a:gd name="adj" fmla="val 10272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573" name="AutoShape 22"/>
            <p:cNvSpPr>
              <a:spLocks noChangeAspect="1" noChangeArrowheads="1"/>
            </p:cNvSpPr>
            <p:nvPr/>
          </p:nvSpPr>
          <p:spPr bwMode="auto">
            <a:xfrm rot="10800000">
              <a:off x="2444" y="1935"/>
              <a:ext cx="302" cy="294"/>
            </a:xfrm>
            <a:prstGeom prst="homePlate">
              <a:avLst>
                <a:gd name="adj" fmla="val 10272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lIns="93600" tIns="46800" rIns="93600" bIns="46800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1047574" name="AutoShape 23"/>
            <p:cNvCxnSpPr>
              <a:cxnSpLocks noChangeAspect="1" noChangeShapeType="1"/>
              <a:stCxn id="1047573" idx="3"/>
            </p:cNvCxnSpPr>
            <p:nvPr/>
          </p:nvCxnSpPr>
          <p:spPr bwMode="auto">
            <a:xfrm flipH="1">
              <a:off x="1910" y="2082"/>
              <a:ext cx="533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047575" name="AutoShape 24"/>
            <p:cNvCxnSpPr>
              <a:cxnSpLocks noChangeAspect="1" noChangeShapeType="1"/>
              <a:endCxn id="1047572" idx="1"/>
            </p:cNvCxnSpPr>
            <p:nvPr/>
          </p:nvCxnSpPr>
          <p:spPr bwMode="auto">
            <a:xfrm rot="16200000" flipH="1">
              <a:off x="1933" y="1842"/>
              <a:ext cx="67" cy="102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047576" name="Text Box 25"/>
            <p:cNvSpPr txBox="1">
              <a:spLocks noChangeAspect="1" noChangeArrowheads="1"/>
            </p:cNvSpPr>
            <p:nvPr/>
          </p:nvSpPr>
          <p:spPr bwMode="auto">
            <a:xfrm>
              <a:off x="1882" y="1747"/>
              <a:ext cx="47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altLang="ja-JP" sz="1000" b="1"/>
                <a:t>Оптика</a:t>
              </a:r>
              <a:endParaRPr lang="en-US" altLang="ja-JP" sz="1000" b="1"/>
            </a:p>
          </p:txBody>
        </p:sp>
        <p:sp>
          <p:nvSpPr>
            <p:cNvPr id="1047577" name="Text Box 26"/>
            <p:cNvSpPr txBox="1">
              <a:spLocks noChangeAspect="1" noChangeArrowheads="1"/>
            </p:cNvSpPr>
            <p:nvPr/>
          </p:nvSpPr>
          <p:spPr bwMode="auto">
            <a:xfrm>
              <a:off x="1104" y="1776"/>
              <a:ext cx="47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endParaRPr lang="ru-RU" sz="1000" b="1"/>
            </a:p>
          </p:txBody>
        </p:sp>
        <p:sp>
          <p:nvSpPr>
            <p:cNvPr id="1047578" name="AutoShape 27"/>
            <p:cNvSpPr>
              <a:spLocks noChangeAspect="1" noChangeArrowheads="1"/>
            </p:cNvSpPr>
            <p:nvPr/>
          </p:nvSpPr>
          <p:spPr bwMode="auto">
            <a:xfrm>
              <a:off x="1704" y="590"/>
              <a:ext cx="269" cy="483"/>
            </a:xfrm>
            <a:prstGeom prst="curvedRightArrow">
              <a:avLst>
                <a:gd name="adj1" fmla="val 35911"/>
                <a:gd name="adj2" fmla="val 71822"/>
                <a:gd name="adj3" fmla="val 3333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579" name="Arc 28"/>
            <p:cNvSpPr>
              <a:spLocks noChangeAspect="1"/>
            </p:cNvSpPr>
            <p:nvPr/>
          </p:nvSpPr>
          <p:spPr bwMode="auto">
            <a:xfrm flipH="1">
              <a:off x="260" y="960"/>
              <a:ext cx="370" cy="298"/>
            </a:xfrm>
            <a:custGeom>
              <a:avLst/>
              <a:gdLst>
                <a:gd name="T0" fmla="*/ 0 w 21600"/>
                <a:gd name="T1" fmla="*/ 0 h 21600"/>
                <a:gd name="T2" fmla="*/ 6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047580" name="Group 29"/>
            <p:cNvGrpSpPr>
              <a:grpSpLocks noChangeAspect="1"/>
            </p:cNvGrpSpPr>
            <p:nvPr/>
          </p:nvGrpSpPr>
          <p:grpSpPr bwMode="auto">
            <a:xfrm>
              <a:off x="2007" y="1915"/>
              <a:ext cx="302" cy="134"/>
              <a:chOff x="4032" y="2976"/>
              <a:chExt cx="576" cy="288"/>
            </a:xfrm>
          </p:grpSpPr>
          <p:sp>
            <p:nvSpPr>
              <p:cNvPr id="1047581" name="Line 30"/>
              <p:cNvSpPr>
                <a:spLocks noChangeAspect="1" noChangeShapeType="1"/>
              </p:cNvSpPr>
              <p:nvPr/>
            </p:nvSpPr>
            <p:spPr bwMode="auto">
              <a:xfrm flipV="1">
                <a:off x="4032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582" name="Line 31"/>
              <p:cNvSpPr>
                <a:spLocks noChangeAspect="1" noChangeShapeType="1"/>
              </p:cNvSpPr>
              <p:nvPr/>
            </p:nvSpPr>
            <p:spPr bwMode="auto">
              <a:xfrm>
                <a:off x="4032" y="2976"/>
                <a:ext cx="96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583" name="Line 32"/>
              <p:cNvSpPr>
                <a:spLocks noChangeAspect="1" noChangeShapeType="1"/>
              </p:cNvSpPr>
              <p:nvPr/>
            </p:nvSpPr>
            <p:spPr bwMode="auto">
              <a:xfrm>
                <a:off x="4128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584" name="Line 33"/>
              <p:cNvSpPr>
                <a:spLocks noChangeAspect="1" noChangeShapeType="1"/>
              </p:cNvSpPr>
              <p:nvPr/>
            </p:nvSpPr>
            <p:spPr bwMode="auto">
              <a:xfrm>
                <a:off x="4128" y="3264"/>
                <a:ext cx="480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1047585" name="Group 34"/>
            <p:cNvGrpSpPr>
              <a:grpSpLocks noChangeAspect="1"/>
            </p:cNvGrpSpPr>
            <p:nvPr/>
          </p:nvGrpSpPr>
          <p:grpSpPr bwMode="auto">
            <a:xfrm>
              <a:off x="2107" y="2217"/>
              <a:ext cx="303" cy="134"/>
              <a:chOff x="4032" y="2976"/>
              <a:chExt cx="576" cy="288"/>
            </a:xfrm>
          </p:grpSpPr>
          <p:sp>
            <p:nvSpPr>
              <p:cNvPr id="1047586" name="Line 35"/>
              <p:cNvSpPr>
                <a:spLocks noChangeAspect="1" noChangeShapeType="1"/>
              </p:cNvSpPr>
              <p:nvPr/>
            </p:nvSpPr>
            <p:spPr bwMode="auto">
              <a:xfrm flipV="1">
                <a:off x="4032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587" name="Line 36"/>
              <p:cNvSpPr>
                <a:spLocks noChangeAspect="1" noChangeShapeType="1"/>
              </p:cNvSpPr>
              <p:nvPr/>
            </p:nvSpPr>
            <p:spPr bwMode="auto">
              <a:xfrm>
                <a:off x="4032" y="2976"/>
                <a:ext cx="96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588" name="Line 37"/>
              <p:cNvSpPr>
                <a:spLocks noChangeAspect="1" noChangeShapeType="1"/>
              </p:cNvSpPr>
              <p:nvPr/>
            </p:nvSpPr>
            <p:spPr bwMode="auto">
              <a:xfrm>
                <a:off x="4128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589" name="Line 38"/>
              <p:cNvSpPr>
                <a:spLocks noChangeAspect="1" noChangeShapeType="1"/>
              </p:cNvSpPr>
              <p:nvPr/>
            </p:nvSpPr>
            <p:spPr bwMode="auto">
              <a:xfrm>
                <a:off x="4128" y="3264"/>
                <a:ext cx="480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1047590" name="Line 39"/>
            <p:cNvSpPr>
              <a:spLocks noChangeAspect="1" noChangeShapeType="1"/>
            </p:cNvSpPr>
            <p:nvPr/>
          </p:nvSpPr>
          <p:spPr bwMode="auto">
            <a:xfrm>
              <a:off x="2007" y="2049"/>
              <a:ext cx="0" cy="50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91" name="Line 40"/>
            <p:cNvSpPr>
              <a:spLocks noChangeAspect="1" noChangeShapeType="1"/>
            </p:cNvSpPr>
            <p:nvPr/>
          </p:nvSpPr>
          <p:spPr bwMode="auto">
            <a:xfrm>
              <a:off x="2107" y="2284"/>
              <a:ext cx="0" cy="269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92" name="Line 41"/>
            <p:cNvSpPr>
              <a:spLocks noChangeAspect="1" noChangeShapeType="1"/>
            </p:cNvSpPr>
            <p:nvPr/>
          </p:nvSpPr>
          <p:spPr bwMode="auto">
            <a:xfrm>
              <a:off x="1738" y="2486"/>
              <a:ext cx="269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93" name="Line 42"/>
            <p:cNvSpPr>
              <a:spLocks noChangeAspect="1" noChangeShapeType="1"/>
            </p:cNvSpPr>
            <p:nvPr/>
          </p:nvSpPr>
          <p:spPr bwMode="auto">
            <a:xfrm flipH="1">
              <a:off x="2107" y="2486"/>
              <a:ext cx="236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94" name="Line 43"/>
            <p:cNvSpPr>
              <a:spLocks noChangeAspect="1" noChangeShapeType="1"/>
            </p:cNvSpPr>
            <p:nvPr/>
          </p:nvSpPr>
          <p:spPr bwMode="auto">
            <a:xfrm>
              <a:off x="2746" y="2083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95" name="Line 44"/>
            <p:cNvSpPr>
              <a:spLocks noChangeAspect="1" noChangeShapeType="1"/>
            </p:cNvSpPr>
            <p:nvPr/>
          </p:nvSpPr>
          <p:spPr bwMode="auto">
            <a:xfrm>
              <a:off x="2779" y="2385"/>
              <a:ext cx="1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596" name="AutoShape 45"/>
            <p:cNvSpPr>
              <a:spLocks noChangeAspect="1"/>
            </p:cNvSpPr>
            <p:nvPr/>
          </p:nvSpPr>
          <p:spPr bwMode="auto">
            <a:xfrm>
              <a:off x="2074" y="1157"/>
              <a:ext cx="124" cy="306"/>
            </a:xfrm>
            <a:prstGeom prst="rightBrace">
              <a:avLst>
                <a:gd name="adj1" fmla="val 2056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597" name="Text Box 46"/>
            <p:cNvSpPr txBox="1">
              <a:spLocks noChangeAspect="1" noChangeArrowheads="1"/>
            </p:cNvSpPr>
            <p:nvPr/>
          </p:nvSpPr>
          <p:spPr bwMode="auto">
            <a:xfrm>
              <a:off x="3048" y="2116"/>
              <a:ext cx="6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1200"/>
            </a:p>
          </p:txBody>
        </p:sp>
        <p:sp>
          <p:nvSpPr>
            <p:cNvPr id="1047598" name="AutoShape 46"/>
            <p:cNvSpPr>
              <a:spLocks noChangeArrowheads="1"/>
            </p:cNvSpPr>
            <p:nvPr/>
          </p:nvSpPr>
          <p:spPr bwMode="auto">
            <a:xfrm>
              <a:off x="1726" y="1990"/>
              <a:ext cx="192" cy="192"/>
            </a:xfrm>
            <a:prstGeom prst="flowChartSummingJunction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47599" name="AutoShape 47"/>
            <p:cNvSpPr>
              <a:spLocks noChangeArrowheads="1"/>
            </p:cNvSpPr>
            <p:nvPr/>
          </p:nvSpPr>
          <p:spPr bwMode="auto">
            <a:xfrm>
              <a:off x="1358" y="2119"/>
              <a:ext cx="192" cy="192"/>
            </a:xfrm>
            <a:prstGeom prst="flowChartSummingJunction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47600" name="Oval 48"/>
            <p:cNvSpPr>
              <a:spLocks noChangeArrowheads="1"/>
            </p:cNvSpPr>
            <p:nvPr/>
          </p:nvSpPr>
          <p:spPr bwMode="auto">
            <a:xfrm>
              <a:off x="1750" y="1764"/>
              <a:ext cx="144" cy="14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47601" name="Line 13"/>
            <p:cNvSpPr>
              <a:spLocks noChangeShapeType="1"/>
            </p:cNvSpPr>
            <p:nvPr/>
          </p:nvSpPr>
          <p:spPr bwMode="auto">
            <a:xfrm>
              <a:off x="336" y="1296"/>
              <a:ext cx="1104" cy="91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02" name="Oval 50"/>
            <p:cNvSpPr>
              <a:spLocks noChangeArrowheads="1"/>
            </p:cNvSpPr>
            <p:nvPr/>
          </p:nvSpPr>
          <p:spPr bwMode="auto">
            <a:xfrm>
              <a:off x="1135" y="1952"/>
              <a:ext cx="144" cy="14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grpSp>
        <p:nvGrpSpPr>
          <p:cNvPr id="1047603" name="Group 51"/>
          <p:cNvGrpSpPr>
            <a:grpSpLocks/>
          </p:cNvGrpSpPr>
          <p:nvPr/>
        </p:nvGrpSpPr>
        <p:grpSpPr bwMode="auto">
          <a:xfrm>
            <a:off x="0" y="908050"/>
            <a:ext cx="5980113" cy="3116263"/>
            <a:chOff x="25" y="590"/>
            <a:chExt cx="3767" cy="1963"/>
          </a:xfrm>
        </p:grpSpPr>
        <p:sp>
          <p:nvSpPr>
            <p:cNvPr id="1047604" name="Text Box 4"/>
            <p:cNvSpPr txBox="1">
              <a:spLocks noChangeAspect="1" noChangeArrowheads="1"/>
            </p:cNvSpPr>
            <p:nvPr/>
          </p:nvSpPr>
          <p:spPr bwMode="auto">
            <a:xfrm>
              <a:off x="2281" y="1248"/>
              <a:ext cx="151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altLang="ja-JP" sz="1200" b="1"/>
                <a:t>Механизм сканирования</a:t>
              </a:r>
              <a:endParaRPr lang="en-US" altLang="ja-JP" sz="1200" b="1"/>
            </a:p>
          </p:txBody>
        </p:sp>
        <p:pic>
          <p:nvPicPr>
            <p:cNvPr id="1047605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" y="874"/>
              <a:ext cx="499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47606" name="Text Box 7"/>
            <p:cNvSpPr txBox="1">
              <a:spLocks noChangeAspect="1" noChangeArrowheads="1"/>
            </p:cNvSpPr>
            <p:nvPr/>
          </p:nvSpPr>
          <p:spPr bwMode="auto">
            <a:xfrm>
              <a:off x="1742" y="2150"/>
              <a:ext cx="36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ja-JP" sz="1000" b="1"/>
                <a:t>TX</a:t>
              </a:r>
            </a:p>
          </p:txBody>
        </p:sp>
        <p:sp>
          <p:nvSpPr>
            <p:cNvPr id="1047607" name="Text Box 8"/>
            <p:cNvSpPr txBox="1">
              <a:spLocks noChangeAspect="1" noChangeArrowheads="1"/>
            </p:cNvSpPr>
            <p:nvPr/>
          </p:nvSpPr>
          <p:spPr bwMode="auto">
            <a:xfrm>
              <a:off x="1070" y="2150"/>
              <a:ext cx="46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altLang="ja-JP" sz="1000" b="1"/>
                <a:t>RX</a:t>
              </a:r>
            </a:p>
          </p:txBody>
        </p:sp>
        <p:sp>
          <p:nvSpPr>
            <p:cNvPr id="1047608" name="AutoShape 9"/>
            <p:cNvSpPr>
              <a:spLocks noChangeAspect="1" noChangeArrowheads="1"/>
            </p:cNvSpPr>
            <p:nvPr/>
          </p:nvSpPr>
          <p:spPr bwMode="auto">
            <a:xfrm>
              <a:off x="1671" y="1136"/>
              <a:ext cx="130" cy="539"/>
            </a:xfrm>
            <a:prstGeom prst="can">
              <a:avLst>
                <a:gd name="adj" fmla="val 140681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609" name="AutoShape 10" descr="右下がり対角線 (太)"/>
            <p:cNvSpPr>
              <a:spLocks noChangeAspect="1" noChangeArrowheads="1"/>
            </p:cNvSpPr>
            <p:nvPr/>
          </p:nvSpPr>
          <p:spPr bwMode="auto">
            <a:xfrm rot="4800000">
              <a:off x="1535" y="880"/>
              <a:ext cx="578" cy="518"/>
            </a:xfrm>
            <a:prstGeom prst="parallelogram">
              <a:avLst>
                <a:gd name="adj" fmla="val 31109"/>
              </a:avLst>
            </a:prstGeom>
            <a:pattFill prst="wdDnDiag">
              <a:fgClr>
                <a:schemeClr val="accent1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610" name="Line 12"/>
            <p:cNvSpPr>
              <a:spLocks noChangeAspect="1" noChangeShapeType="1"/>
            </p:cNvSpPr>
            <p:nvPr/>
          </p:nvSpPr>
          <p:spPr bwMode="auto">
            <a:xfrm flipV="1">
              <a:off x="1824" y="1152"/>
              <a:ext cx="0" cy="839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11" name="Line 13"/>
            <p:cNvSpPr>
              <a:spLocks noChangeAspect="1" noChangeShapeType="1"/>
            </p:cNvSpPr>
            <p:nvPr/>
          </p:nvSpPr>
          <p:spPr bwMode="auto">
            <a:xfrm flipH="1">
              <a:off x="260" y="1176"/>
              <a:ext cx="1545" cy="10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12" name="Line 14"/>
            <p:cNvSpPr>
              <a:spLocks noChangeAspect="1" noChangeShapeType="1"/>
            </p:cNvSpPr>
            <p:nvPr/>
          </p:nvSpPr>
          <p:spPr bwMode="auto">
            <a:xfrm flipH="1" flipV="1">
              <a:off x="428" y="1176"/>
              <a:ext cx="141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13" name="Line 15"/>
            <p:cNvSpPr>
              <a:spLocks noChangeAspect="1" noChangeShapeType="1"/>
            </p:cNvSpPr>
            <p:nvPr/>
          </p:nvSpPr>
          <p:spPr bwMode="auto">
            <a:xfrm flipH="1" flipV="1">
              <a:off x="562" y="1075"/>
              <a:ext cx="1277" cy="10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14" name="AutoShape 20"/>
            <p:cNvSpPr>
              <a:spLocks noChangeAspect="1" noChangeArrowheads="1"/>
            </p:cNvSpPr>
            <p:nvPr/>
          </p:nvSpPr>
          <p:spPr bwMode="auto">
            <a:xfrm>
              <a:off x="2880" y="2086"/>
              <a:ext cx="907" cy="294"/>
            </a:xfrm>
            <a:prstGeom prst="flowChartPredefinedProcess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615" name="AutoShape 21"/>
            <p:cNvSpPr>
              <a:spLocks noChangeAspect="1" noChangeArrowheads="1"/>
            </p:cNvSpPr>
            <p:nvPr/>
          </p:nvSpPr>
          <p:spPr bwMode="auto">
            <a:xfrm>
              <a:off x="2477" y="2238"/>
              <a:ext cx="302" cy="294"/>
            </a:xfrm>
            <a:prstGeom prst="homePlate">
              <a:avLst>
                <a:gd name="adj" fmla="val 10272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616" name="AutoShape 22"/>
            <p:cNvSpPr>
              <a:spLocks noChangeAspect="1" noChangeArrowheads="1"/>
            </p:cNvSpPr>
            <p:nvPr/>
          </p:nvSpPr>
          <p:spPr bwMode="auto">
            <a:xfrm rot="10800000">
              <a:off x="2444" y="1935"/>
              <a:ext cx="302" cy="294"/>
            </a:xfrm>
            <a:prstGeom prst="homePlate">
              <a:avLst>
                <a:gd name="adj" fmla="val 102721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lIns="93600" tIns="46800" rIns="93600" bIns="46800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1047617" name="AutoShape 23"/>
            <p:cNvCxnSpPr>
              <a:cxnSpLocks noChangeAspect="1" noChangeShapeType="1"/>
              <a:stCxn id="1047616" idx="3"/>
            </p:cNvCxnSpPr>
            <p:nvPr/>
          </p:nvCxnSpPr>
          <p:spPr bwMode="auto">
            <a:xfrm flipH="1">
              <a:off x="1910" y="2082"/>
              <a:ext cx="533" cy="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</p:spPr>
        </p:cxnSp>
        <p:cxnSp>
          <p:nvCxnSpPr>
            <p:cNvPr id="1047618" name="AutoShape 24"/>
            <p:cNvCxnSpPr>
              <a:cxnSpLocks noChangeAspect="1" noChangeShapeType="1"/>
              <a:endCxn id="1047615" idx="1"/>
            </p:cNvCxnSpPr>
            <p:nvPr/>
          </p:nvCxnSpPr>
          <p:spPr bwMode="auto">
            <a:xfrm rot="16200000" flipH="1">
              <a:off x="1933" y="1842"/>
              <a:ext cx="67" cy="102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arrow" w="med" len="med"/>
            </a:ln>
          </p:spPr>
        </p:cxnSp>
        <p:sp>
          <p:nvSpPr>
            <p:cNvPr id="1047619" name="Text Box 25"/>
            <p:cNvSpPr txBox="1">
              <a:spLocks noChangeAspect="1" noChangeArrowheads="1"/>
            </p:cNvSpPr>
            <p:nvPr/>
          </p:nvSpPr>
          <p:spPr bwMode="auto">
            <a:xfrm>
              <a:off x="1882" y="1747"/>
              <a:ext cx="47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ru-RU" altLang="ja-JP" sz="1000" b="1"/>
                <a:t>Оптика</a:t>
              </a:r>
              <a:endParaRPr lang="en-US" altLang="ja-JP" sz="1000" b="1"/>
            </a:p>
          </p:txBody>
        </p:sp>
        <p:sp>
          <p:nvSpPr>
            <p:cNvPr id="1047620" name="Text Box 26"/>
            <p:cNvSpPr txBox="1">
              <a:spLocks noChangeAspect="1" noChangeArrowheads="1"/>
            </p:cNvSpPr>
            <p:nvPr/>
          </p:nvSpPr>
          <p:spPr bwMode="auto">
            <a:xfrm>
              <a:off x="1104" y="1776"/>
              <a:ext cx="47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pPr>
                <a:spcBef>
                  <a:spcPct val="20000"/>
                </a:spcBef>
              </a:pPr>
              <a:endParaRPr lang="ru-RU" sz="1000" b="1"/>
            </a:p>
          </p:txBody>
        </p:sp>
        <p:sp>
          <p:nvSpPr>
            <p:cNvPr id="1047621" name="AutoShape 27"/>
            <p:cNvSpPr>
              <a:spLocks noChangeAspect="1" noChangeArrowheads="1"/>
            </p:cNvSpPr>
            <p:nvPr/>
          </p:nvSpPr>
          <p:spPr bwMode="auto">
            <a:xfrm>
              <a:off x="1704" y="590"/>
              <a:ext cx="269" cy="483"/>
            </a:xfrm>
            <a:prstGeom prst="curvedRightArrow">
              <a:avLst>
                <a:gd name="adj1" fmla="val 35911"/>
                <a:gd name="adj2" fmla="val 71822"/>
                <a:gd name="adj3" fmla="val 3333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622" name="Arc 28"/>
            <p:cNvSpPr>
              <a:spLocks noChangeAspect="1"/>
            </p:cNvSpPr>
            <p:nvPr/>
          </p:nvSpPr>
          <p:spPr bwMode="auto">
            <a:xfrm flipH="1">
              <a:off x="260" y="960"/>
              <a:ext cx="370" cy="298"/>
            </a:xfrm>
            <a:custGeom>
              <a:avLst/>
              <a:gdLst>
                <a:gd name="T0" fmla="*/ 0 w 21600"/>
                <a:gd name="T1" fmla="*/ 0 h 21600"/>
                <a:gd name="T2" fmla="*/ 6 w 21600"/>
                <a:gd name="T3" fmla="*/ 2 h 21600"/>
                <a:gd name="T4" fmla="*/ 0 w 21600"/>
                <a:gd name="T5" fmla="*/ 2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-1"/>
                  </a:moveTo>
                  <a:cubicBezTo>
                    <a:pt x="11929" y="-1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prstDash val="dash"/>
              <a:round/>
              <a:headEnd/>
              <a:tailEnd type="arrow" w="med" len="med"/>
            </a:ln>
          </p:spPr>
          <p:txBody>
            <a:bodyPr lIns="93600" tIns="46800" rIns="93600" bIns="46800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1047623" name="Group 29"/>
            <p:cNvGrpSpPr>
              <a:grpSpLocks noChangeAspect="1"/>
            </p:cNvGrpSpPr>
            <p:nvPr/>
          </p:nvGrpSpPr>
          <p:grpSpPr bwMode="auto">
            <a:xfrm>
              <a:off x="2007" y="1915"/>
              <a:ext cx="302" cy="134"/>
              <a:chOff x="4032" y="2976"/>
              <a:chExt cx="576" cy="288"/>
            </a:xfrm>
          </p:grpSpPr>
          <p:sp>
            <p:nvSpPr>
              <p:cNvPr id="1047624" name="Line 30"/>
              <p:cNvSpPr>
                <a:spLocks noChangeAspect="1" noChangeShapeType="1"/>
              </p:cNvSpPr>
              <p:nvPr/>
            </p:nvSpPr>
            <p:spPr bwMode="auto">
              <a:xfrm flipV="1">
                <a:off x="4032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625" name="Line 31"/>
              <p:cNvSpPr>
                <a:spLocks noChangeAspect="1" noChangeShapeType="1"/>
              </p:cNvSpPr>
              <p:nvPr/>
            </p:nvSpPr>
            <p:spPr bwMode="auto">
              <a:xfrm>
                <a:off x="4032" y="2976"/>
                <a:ext cx="96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626" name="Line 32"/>
              <p:cNvSpPr>
                <a:spLocks noChangeAspect="1" noChangeShapeType="1"/>
              </p:cNvSpPr>
              <p:nvPr/>
            </p:nvSpPr>
            <p:spPr bwMode="auto">
              <a:xfrm>
                <a:off x="4128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627" name="Line 33"/>
              <p:cNvSpPr>
                <a:spLocks noChangeAspect="1" noChangeShapeType="1"/>
              </p:cNvSpPr>
              <p:nvPr/>
            </p:nvSpPr>
            <p:spPr bwMode="auto">
              <a:xfrm>
                <a:off x="4128" y="3264"/>
                <a:ext cx="480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</p:grpSp>
        <p:grpSp>
          <p:nvGrpSpPr>
            <p:cNvPr id="1047628" name="Group 34"/>
            <p:cNvGrpSpPr>
              <a:grpSpLocks noChangeAspect="1"/>
            </p:cNvGrpSpPr>
            <p:nvPr/>
          </p:nvGrpSpPr>
          <p:grpSpPr bwMode="auto">
            <a:xfrm>
              <a:off x="2107" y="2217"/>
              <a:ext cx="303" cy="134"/>
              <a:chOff x="4032" y="2976"/>
              <a:chExt cx="576" cy="288"/>
            </a:xfrm>
          </p:grpSpPr>
          <p:sp>
            <p:nvSpPr>
              <p:cNvPr id="1047629" name="Line 35"/>
              <p:cNvSpPr>
                <a:spLocks noChangeAspect="1" noChangeShapeType="1"/>
              </p:cNvSpPr>
              <p:nvPr/>
            </p:nvSpPr>
            <p:spPr bwMode="auto">
              <a:xfrm flipV="1">
                <a:off x="4032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630" name="Line 36"/>
              <p:cNvSpPr>
                <a:spLocks noChangeAspect="1" noChangeShapeType="1"/>
              </p:cNvSpPr>
              <p:nvPr/>
            </p:nvSpPr>
            <p:spPr bwMode="auto">
              <a:xfrm>
                <a:off x="4032" y="2976"/>
                <a:ext cx="96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631" name="Line 37"/>
              <p:cNvSpPr>
                <a:spLocks noChangeAspect="1" noChangeShapeType="1"/>
              </p:cNvSpPr>
              <p:nvPr/>
            </p:nvSpPr>
            <p:spPr bwMode="auto">
              <a:xfrm>
                <a:off x="4128" y="2976"/>
                <a:ext cx="0" cy="288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  <p:sp>
            <p:nvSpPr>
              <p:cNvPr id="1047632" name="Line 38"/>
              <p:cNvSpPr>
                <a:spLocks noChangeAspect="1" noChangeShapeType="1"/>
              </p:cNvSpPr>
              <p:nvPr/>
            </p:nvSpPr>
            <p:spPr bwMode="auto">
              <a:xfrm>
                <a:off x="4128" y="3264"/>
                <a:ext cx="480" cy="0"/>
              </a:xfrm>
              <a:prstGeom prst="line">
                <a:avLst/>
              </a:prstGeom>
              <a:noFill/>
              <a:ln w="19050">
                <a:solidFill>
                  <a:srgbClr val="800080"/>
                </a:solidFill>
                <a:round/>
                <a:headEnd/>
                <a:tailEnd/>
              </a:ln>
            </p:spPr>
            <p:txBody>
              <a:bodyPr lIns="93600" tIns="46800" rIns="93600" bIns="46800">
                <a:spAutoFit/>
              </a:bodyPr>
              <a:lstStyle/>
              <a:p>
                <a:endParaRPr lang="ru-RU"/>
              </a:p>
            </p:txBody>
          </p:sp>
        </p:grpSp>
        <p:sp>
          <p:nvSpPr>
            <p:cNvPr id="1047633" name="Line 39"/>
            <p:cNvSpPr>
              <a:spLocks noChangeAspect="1" noChangeShapeType="1"/>
            </p:cNvSpPr>
            <p:nvPr/>
          </p:nvSpPr>
          <p:spPr bwMode="auto">
            <a:xfrm>
              <a:off x="2007" y="2049"/>
              <a:ext cx="0" cy="50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34" name="Line 40"/>
            <p:cNvSpPr>
              <a:spLocks noChangeAspect="1" noChangeShapeType="1"/>
            </p:cNvSpPr>
            <p:nvPr/>
          </p:nvSpPr>
          <p:spPr bwMode="auto">
            <a:xfrm>
              <a:off x="2107" y="2284"/>
              <a:ext cx="0" cy="269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prstDash val="dash"/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35" name="Line 41"/>
            <p:cNvSpPr>
              <a:spLocks noChangeAspect="1" noChangeShapeType="1"/>
            </p:cNvSpPr>
            <p:nvPr/>
          </p:nvSpPr>
          <p:spPr bwMode="auto">
            <a:xfrm>
              <a:off x="1738" y="2486"/>
              <a:ext cx="269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36" name="Line 42"/>
            <p:cNvSpPr>
              <a:spLocks noChangeAspect="1" noChangeShapeType="1"/>
            </p:cNvSpPr>
            <p:nvPr/>
          </p:nvSpPr>
          <p:spPr bwMode="auto">
            <a:xfrm flipH="1">
              <a:off x="2107" y="2486"/>
              <a:ext cx="236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37" name="Line 43"/>
            <p:cNvSpPr>
              <a:spLocks noChangeAspect="1" noChangeShapeType="1"/>
            </p:cNvSpPr>
            <p:nvPr/>
          </p:nvSpPr>
          <p:spPr bwMode="auto">
            <a:xfrm>
              <a:off x="2746" y="2083"/>
              <a:ext cx="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38" name="Line 44"/>
            <p:cNvSpPr>
              <a:spLocks noChangeAspect="1" noChangeShapeType="1"/>
            </p:cNvSpPr>
            <p:nvPr/>
          </p:nvSpPr>
          <p:spPr bwMode="auto">
            <a:xfrm>
              <a:off x="2779" y="2385"/>
              <a:ext cx="1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39" name="AutoShape 45"/>
            <p:cNvSpPr>
              <a:spLocks noChangeAspect="1"/>
            </p:cNvSpPr>
            <p:nvPr/>
          </p:nvSpPr>
          <p:spPr bwMode="auto">
            <a:xfrm>
              <a:off x="2074" y="1157"/>
              <a:ext cx="124" cy="306"/>
            </a:xfrm>
            <a:prstGeom prst="rightBrace">
              <a:avLst>
                <a:gd name="adj1" fmla="val 2056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3600" tIns="46800" rIns="93600" bIns="46800" anchor="ctr">
              <a:spAutoFit/>
            </a:bodyPr>
            <a:lstStyle/>
            <a:p>
              <a:endParaRPr lang="en-US"/>
            </a:p>
          </p:txBody>
        </p:sp>
        <p:sp>
          <p:nvSpPr>
            <p:cNvPr id="1047640" name="Text Box 46"/>
            <p:cNvSpPr txBox="1">
              <a:spLocks noChangeAspect="1" noChangeArrowheads="1"/>
            </p:cNvSpPr>
            <p:nvPr/>
          </p:nvSpPr>
          <p:spPr bwMode="auto">
            <a:xfrm>
              <a:off x="3048" y="2116"/>
              <a:ext cx="6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ja-JP" sz="1200"/>
                <a:t>Обработка сигнала</a:t>
              </a:r>
              <a:endParaRPr lang="en-US" altLang="ja-JP" sz="1200"/>
            </a:p>
          </p:txBody>
        </p:sp>
        <p:sp>
          <p:nvSpPr>
            <p:cNvPr id="1047641" name="AutoShape 89"/>
            <p:cNvSpPr>
              <a:spLocks noChangeArrowheads="1"/>
            </p:cNvSpPr>
            <p:nvPr/>
          </p:nvSpPr>
          <p:spPr bwMode="auto">
            <a:xfrm>
              <a:off x="1726" y="1990"/>
              <a:ext cx="192" cy="192"/>
            </a:xfrm>
            <a:prstGeom prst="flowChartSummingJunction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47642" name="AutoShape 90"/>
            <p:cNvSpPr>
              <a:spLocks noChangeArrowheads="1"/>
            </p:cNvSpPr>
            <p:nvPr/>
          </p:nvSpPr>
          <p:spPr bwMode="auto">
            <a:xfrm>
              <a:off x="1358" y="2119"/>
              <a:ext cx="192" cy="192"/>
            </a:xfrm>
            <a:prstGeom prst="flowChartSummingJunction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47643" name="Oval 91"/>
            <p:cNvSpPr>
              <a:spLocks noChangeArrowheads="1"/>
            </p:cNvSpPr>
            <p:nvPr/>
          </p:nvSpPr>
          <p:spPr bwMode="auto">
            <a:xfrm>
              <a:off x="1750" y="1764"/>
              <a:ext cx="144" cy="14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1047644" name="Line 13"/>
            <p:cNvSpPr>
              <a:spLocks noChangeShapeType="1"/>
            </p:cNvSpPr>
            <p:nvPr/>
          </p:nvSpPr>
          <p:spPr bwMode="auto">
            <a:xfrm>
              <a:off x="336" y="1296"/>
              <a:ext cx="1104" cy="91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645" name="Oval 93"/>
            <p:cNvSpPr>
              <a:spLocks noChangeArrowheads="1"/>
            </p:cNvSpPr>
            <p:nvPr/>
          </p:nvSpPr>
          <p:spPr bwMode="auto">
            <a:xfrm>
              <a:off x="1135" y="1952"/>
              <a:ext cx="144" cy="144"/>
            </a:xfrm>
            <a:prstGeom prst="ellipse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sp>
        <p:nvSpPr>
          <p:cNvPr id="1047690" name="Text Box 4"/>
          <p:cNvSpPr txBox="1">
            <a:spLocks noChangeAspect="1" noChangeArrowheads="1"/>
          </p:cNvSpPr>
          <p:nvPr/>
        </p:nvSpPr>
        <p:spPr bwMode="auto">
          <a:xfrm>
            <a:off x="3581400" y="1952625"/>
            <a:ext cx="2511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ru-RU" altLang="ja-JP" sz="1200" b="1"/>
              <a:t>Механизм сканирования</a:t>
            </a:r>
            <a:endParaRPr lang="en-US" altLang="ja-JP" sz="1200" b="1"/>
          </a:p>
        </p:txBody>
      </p:sp>
      <p:pic>
        <p:nvPicPr>
          <p:cNvPr id="104769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58900"/>
            <a:ext cx="828675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7692" name="Text Box 7"/>
          <p:cNvSpPr txBox="1">
            <a:spLocks noChangeAspect="1" noChangeArrowheads="1"/>
          </p:cNvSpPr>
          <p:nvPr/>
        </p:nvSpPr>
        <p:spPr bwMode="auto">
          <a:xfrm>
            <a:off x="2725738" y="3384550"/>
            <a:ext cx="606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1000" b="1"/>
              <a:t>TX</a:t>
            </a:r>
          </a:p>
        </p:txBody>
      </p:sp>
      <p:sp>
        <p:nvSpPr>
          <p:cNvPr id="1047693" name="Text Box 8"/>
          <p:cNvSpPr txBox="1">
            <a:spLocks noChangeAspect="1" noChangeArrowheads="1"/>
          </p:cNvSpPr>
          <p:nvPr/>
        </p:nvSpPr>
        <p:spPr bwMode="auto">
          <a:xfrm>
            <a:off x="1658938" y="3384550"/>
            <a:ext cx="774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1000" b="1"/>
              <a:t>RX</a:t>
            </a:r>
          </a:p>
        </p:txBody>
      </p:sp>
      <p:sp>
        <p:nvSpPr>
          <p:cNvPr id="1047694" name="AutoShape 9"/>
          <p:cNvSpPr>
            <a:spLocks noChangeAspect="1" noChangeArrowheads="1"/>
          </p:cNvSpPr>
          <p:nvPr/>
        </p:nvSpPr>
        <p:spPr bwMode="auto">
          <a:xfrm>
            <a:off x="2613025" y="1776413"/>
            <a:ext cx="206375" cy="854075"/>
          </a:xfrm>
          <a:prstGeom prst="can">
            <a:avLst>
              <a:gd name="adj" fmla="val 14042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695" name="AutoShape 10" descr="右下がり対角線 (太)"/>
          <p:cNvSpPr>
            <a:spLocks noChangeAspect="1" noChangeArrowheads="1"/>
          </p:cNvSpPr>
          <p:nvPr/>
        </p:nvSpPr>
        <p:spPr bwMode="auto">
          <a:xfrm rot="4800000">
            <a:off x="2402681" y="1359695"/>
            <a:ext cx="917575" cy="836612"/>
          </a:xfrm>
          <a:prstGeom prst="parallelogram">
            <a:avLst>
              <a:gd name="adj" fmla="val 30578"/>
            </a:avLst>
          </a:prstGeom>
          <a:pattFill prst="wdDnDiag">
            <a:fgClr>
              <a:schemeClr val="accent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696" name="Line 12"/>
          <p:cNvSpPr>
            <a:spLocks noChangeAspect="1" noChangeShapeType="1"/>
          </p:cNvSpPr>
          <p:nvPr/>
        </p:nvSpPr>
        <p:spPr bwMode="auto">
          <a:xfrm flipV="1">
            <a:off x="2855913" y="1800225"/>
            <a:ext cx="0" cy="13319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697" name="Line 13"/>
          <p:cNvSpPr>
            <a:spLocks noChangeAspect="1" noChangeShapeType="1"/>
          </p:cNvSpPr>
          <p:nvPr/>
        </p:nvSpPr>
        <p:spPr bwMode="auto">
          <a:xfrm flipH="1">
            <a:off x="373063" y="1838325"/>
            <a:ext cx="2566987" cy="1603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698" name="Line 14"/>
          <p:cNvSpPr>
            <a:spLocks noChangeAspect="1" noChangeShapeType="1"/>
          </p:cNvSpPr>
          <p:nvPr/>
        </p:nvSpPr>
        <p:spPr bwMode="auto">
          <a:xfrm flipH="1" flipV="1">
            <a:off x="639763" y="1838325"/>
            <a:ext cx="2344737" cy="15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699" name="Line 15"/>
          <p:cNvSpPr>
            <a:spLocks noChangeAspect="1" noChangeShapeType="1"/>
          </p:cNvSpPr>
          <p:nvPr/>
        </p:nvSpPr>
        <p:spPr bwMode="auto">
          <a:xfrm flipH="1" flipV="1">
            <a:off x="852488" y="1677988"/>
            <a:ext cx="2122487" cy="1603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00" name="AutoShape 20"/>
          <p:cNvSpPr>
            <a:spLocks noChangeAspect="1" noChangeArrowheads="1"/>
          </p:cNvSpPr>
          <p:nvPr/>
        </p:nvSpPr>
        <p:spPr bwMode="auto">
          <a:xfrm>
            <a:off x="4532313" y="3282950"/>
            <a:ext cx="1506537" cy="466725"/>
          </a:xfrm>
          <a:prstGeom prst="flowChartPredefined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01" name="AutoShape 21"/>
          <p:cNvSpPr>
            <a:spLocks noChangeAspect="1" noChangeArrowheads="1"/>
          </p:cNvSpPr>
          <p:nvPr/>
        </p:nvSpPr>
        <p:spPr bwMode="auto">
          <a:xfrm>
            <a:off x="3892550" y="3524250"/>
            <a:ext cx="501650" cy="466725"/>
          </a:xfrm>
          <a:prstGeom prst="homePlate">
            <a:avLst>
              <a:gd name="adj" fmla="val 10748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02" name="AutoShape 22"/>
          <p:cNvSpPr>
            <a:spLocks noChangeAspect="1" noChangeArrowheads="1"/>
          </p:cNvSpPr>
          <p:nvPr/>
        </p:nvSpPr>
        <p:spPr bwMode="auto">
          <a:xfrm rot="10800000">
            <a:off x="3840163" y="3043238"/>
            <a:ext cx="501650" cy="466725"/>
          </a:xfrm>
          <a:prstGeom prst="homePlate">
            <a:avLst>
              <a:gd name="adj" fmla="val 10748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lIns="93600" tIns="46800" rIns="93600" bIns="46800" anchor="ctr">
            <a:spAutoFit/>
          </a:bodyPr>
          <a:lstStyle/>
          <a:p>
            <a:endParaRPr lang="en-US"/>
          </a:p>
        </p:txBody>
      </p:sp>
      <p:cxnSp>
        <p:nvCxnSpPr>
          <p:cNvPr id="1047703" name="AutoShape 23"/>
          <p:cNvCxnSpPr>
            <a:cxnSpLocks noChangeAspect="1" noChangeShapeType="1"/>
            <a:stCxn id="1047702" idx="3"/>
          </p:cNvCxnSpPr>
          <p:nvPr/>
        </p:nvCxnSpPr>
        <p:spPr bwMode="auto">
          <a:xfrm flipH="1">
            <a:off x="2994025" y="3276600"/>
            <a:ext cx="8461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47704" name="AutoShape 24"/>
          <p:cNvCxnSpPr>
            <a:cxnSpLocks noChangeAspect="1" noChangeShapeType="1"/>
            <a:endCxn id="1047701" idx="1"/>
          </p:cNvCxnSpPr>
          <p:nvPr/>
        </p:nvCxnSpPr>
        <p:spPr bwMode="auto">
          <a:xfrm rot="16200000" flipH="1">
            <a:off x="3029743" y="2894807"/>
            <a:ext cx="106363" cy="16192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1047706" name="Text Box 26"/>
          <p:cNvSpPr txBox="1">
            <a:spLocks noChangeAspect="1" noChangeArrowheads="1"/>
          </p:cNvSpPr>
          <p:nvPr/>
        </p:nvSpPr>
        <p:spPr bwMode="auto">
          <a:xfrm>
            <a:off x="1712913" y="2781300"/>
            <a:ext cx="9366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ru-RU" altLang="ja-JP" sz="1000" b="1"/>
              <a:t>Оптика </a:t>
            </a:r>
            <a:r>
              <a:rPr lang="en-US" altLang="ja-JP" sz="1000" b="1"/>
              <a:t>RX</a:t>
            </a:r>
          </a:p>
        </p:txBody>
      </p:sp>
      <p:sp>
        <p:nvSpPr>
          <p:cNvPr id="1047707" name="AutoShape 27"/>
          <p:cNvSpPr>
            <a:spLocks noChangeAspect="1" noChangeArrowheads="1"/>
          </p:cNvSpPr>
          <p:nvPr/>
        </p:nvSpPr>
        <p:spPr bwMode="auto">
          <a:xfrm>
            <a:off x="2665413" y="908050"/>
            <a:ext cx="447675" cy="766763"/>
          </a:xfrm>
          <a:prstGeom prst="curvedRightArrow">
            <a:avLst>
              <a:gd name="adj1" fmla="val 34255"/>
              <a:gd name="adj2" fmla="val 68511"/>
              <a:gd name="adj3" fmla="val 33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08" name="Arc 28"/>
          <p:cNvSpPr>
            <a:spLocks noChangeAspect="1"/>
          </p:cNvSpPr>
          <p:nvPr/>
        </p:nvSpPr>
        <p:spPr bwMode="auto">
          <a:xfrm flipH="1">
            <a:off x="373063" y="1495425"/>
            <a:ext cx="614362" cy="473075"/>
          </a:xfrm>
          <a:custGeom>
            <a:avLst/>
            <a:gdLst>
              <a:gd name="T0" fmla="*/ 0 w 21600"/>
              <a:gd name="T1" fmla="*/ 0 h 21600"/>
              <a:gd name="T2" fmla="*/ 6 w 21600"/>
              <a:gd name="T3" fmla="*/ 2 h 21600"/>
              <a:gd name="T4" fmla="*/ 0 w 21600"/>
              <a:gd name="T5" fmla="*/ 2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5875">
            <a:solidFill>
              <a:srgbClr val="FF0000"/>
            </a:solidFill>
            <a:prstDash val="dash"/>
            <a:round/>
            <a:headEnd/>
            <a:tailEnd type="arrow" w="med" len="med"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grpSp>
        <p:nvGrpSpPr>
          <p:cNvPr id="1047709" name="Group 29"/>
          <p:cNvGrpSpPr>
            <a:grpSpLocks noChangeAspect="1"/>
          </p:cNvGrpSpPr>
          <p:nvPr/>
        </p:nvGrpSpPr>
        <p:grpSpPr bwMode="auto">
          <a:xfrm>
            <a:off x="3152775" y="2997200"/>
            <a:ext cx="501650" cy="212725"/>
            <a:chOff x="4032" y="2976"/>
            <a:chExt cx="576" cy="288"/>
          </a:xfrm>
        </p:grpSpPr>
        <p:sp>
          <p:nvSpPr>
            <p:cNvPr id="1047710" name="Line 30"/>
            <p:cNvSpPr>
              <a:spLocks noChangeAspect="1" noChangeShapeType="1"/>
            </p:cNvSpPr>
            <p:nvPr/>
          </p:nvSpPr>
          <p:spPr bwMode="auto">
            <a:xfrm flipV="1">
              <a:off x="4032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11" name="Line 31"/>
            <p:cNvSpPr>
              <a:spLocks noChangeAspect="1" noChangeShapeType="1"/>
            </p:cNvSpPr>
            <p:nvPr/>
          </p:nvSpPr>
          <p:spPr bwMode="auto">
            <a:xfrm>
              <a:off x="4032" y="2976"/>
              <a:ext cx="96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12" name="Line 32"/>
            <p:cNvSpPr>
              <a:spLocks noChangeAspect="1" noChangeShapeType="1"/>
            </p:cNvSpPr>
            <p:nvPr/>
          </p:nvSpPr>
          <p:spPr bwMode="auto">
            <a:xfrm>
              <a:off x="4128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13" name="Line 33"/>
            <p:cNvSpPr>
              <a:spLocks noChangeAspect="1" noChangeShapeType="1"/>
            </p:cNvSpPr>
            <p:nvPr/>
          </p:nvSpPr>
          <p:spPr bwMode="auto">
            <a:xfrm>
              <a:off x="4128" y="3264"/>
              <a:ext cx="480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</p:grpSp>
      <p:grpSp>
        <p:nvGrpSpPr>
          <p:cNvPr id="1047714" name="Group 34"/>
          <p:cNvGrpSpPr>
            <a:grpSpLocks noChangeAspect="1"/>
          </p:cNvGrpSpPr>
          <p:nvPr/>
        </p:nvGrpSpPr>
        <p:grpSpPr bwMode="auto">
          <a:xfrm>
            <a:off x="3305175" y="3490913"/>
            <a:ext cx="503238" cy="212725"/>
            <a:chOff x="4032" y="2976"/>
            <a:chExt cx="576" cy="288"/>
          </a:xfrm>
        </p:grpSpPr>
        <p:sp>
          <p:nvSpPr>
            <p:cNvPr id="1047715" name="Line 35"/>
            <p:cNvSpPr>
              <a:spLocks noChangeAspect="1" noChangeShapeType="1"/>
            </p:cNvSpPr>
            <p:nvPr/>
          </p:nvSpPr>
          <p:spPr bwMode="auto">
            <a:xfrm flipV="1">
              <a:off x="4032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16" name="Line 36"/>
            <p:cNvSpPr>
              <a:spLocks noChangeAspect="1" noChangeShapeType="1"/>
            </p:cNvSpPr>
            <p:nvPr/>
          </p:nvSpPr>
          <p:spPr bwMode="auto">
            <a:xfrm>
              <a:off x="4032" y="2976"/>
              <a:ext cx="96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17" name="Line 37"/>
            <p:cNvSpPr>
              <a:spLocks noChangeAspect="1" noChangeShapeType="1"/>
            </p:cNvSpPr>
            <p:nvPr/>
          </p:nvSpPr>
          <p:spPr bwMode="auto">
            <a:xfrm>
              <a:off x="4128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18" name="Line 38"/>
            <p:cNvSpPr>
              <a:spLocks noChangeAspect="1" noChangeShapeType="1"/>
            </p:cNvSpPr>
            <p:nvPr/>
          </p:nvSpPr>
          <p:spPr bwMode="auto">
            <a:xfrm>
              <a:off x="4128" y="3264"/>
              <a:ext cx="480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1047719" name="Line 39"/>
          <p:cNvSpPr>
            <a:spLocks noChangeAspect="1" noChangeShapeType="1"/>
          </p:cNvSpPr>
          <p:nvPr/>
        </p:nvSpPr>
        <p:spPr bwMode="auto">
          <a:xfrm>
            <a:off x="3146425" y="3224213"/>
            <a:ext cx="0" cy="800100"/>
          </a:xfrm>
          <a:prstGeom prst="line">
            <a:avLst/>
          </a:prstGeom>
          <a:noFill/>
          <a:ln w="952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20" name="Line 40"/>
          <p:cNvSpPr>
            <a:spLocks noChangeAspect="1" noChangeShapeType="1"/>
          </p:cNvSpPr>
          <p:nvPr/>
        </p:nvSpPr>
        <p:spPr bwMode="auto">
          <a:xfrm>
            <a:off x="3305175" y="3597275"/>
            <a:ext cx="0" cy="427038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21" name="Line 41"/>
          <p:cNvSpPr>
            <a:spLocks noChangeAspect="1" noChangeShapeType="1"/>
          </p:cNvSpPr>
          <p:nvPr/>
        </p:nvSpPr>
        <p:spPr bwMode="auto">
          <a:xfrm>
            <a:off x="2719388" y="3917950"/>
            <a:ext cx="447675" cy="15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22" name="Line 42"/>
          <p:cNvSpPr>
            <a:spLocks noChangeAspect="1" noChangeShapeType="1"/>
          </p:cNvSpPr>
          <p:nvPr/>
        </p:nvSpPr>
        <p:spPr bwMode="auto">
          <a:xfrm flipH="1">
            <a:off x="3305175" y="3917950"/>
            <a:ext cx="392113" cy="15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23" name="Line 43"/>
          <p:cNvSpPr>
            <a:spLocks noChangeAspect="1" noChangeShapeType="1"/>
          </p:cNvSpPr>
          <p:nvPr/>
        </p:nvSpPr>
        <p:spPr bwMode="auto">
          <a:xfrm>
            <a:off x="4319588" y="3278188"/>
            <a:ext cx="22225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24" name="Line 44"/>
          <p:cNvSpPr>
            <a:spLocks noChangeAspect="1" noChangeShapeType="1"/>
          </p:cNvSpPr>
          <p:nvPr/>
        </p:nvSpPr>
        <p:spPr bwMode="auto">
          <a:xfrm>
            <a:off x="4371975" y="3757613"/>
            <a:ext cx="168275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25" name="AutoShape 45"/>
          <p:cNvSpPr>
            <a:spLocks noChangeAspect="1"/>
          </p:cNvSpPr>
          <p:nvPr/>
        </p:nvSpPr>
        <p:spPr bwMode="auto">
          <a:xfrm>
            <a:off x="3252788" y="1808163"/>
            <a:ext cx="196850" cy="485775"/>
          </a:xfrm>
          <a:prstGeom prst="rightBrace">
            <a:avLst>
              <a:gd name="adj1" fmla="val 2056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27" name="AutoShape 175"/>
          <p:cNvSpPr>
            <a:spLocks noChangeArrowheads="1"/>
          </p:cNvSpPr>
          <p:nvPr/>
        </p:nvSpPr>
        <p:spPr bwMode="auto">
          <a:xfrm>
            <a:off x="2700338" y="3130550"/>
            <a:ext cx="319087" cy="304800"/>
          </a:xfrm>
          <a:prstGeom prst="flowChartSummingJunction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28" name="AutoShape 176"/>
          <p:cNvSpPr>
            <a:spLocks noChangeArrowheads="1"/>
          </p:cNvSpPr>
          <p:nvPr/>
        </p:nvSpPr>
        <p:spPr bwMode="auto">
          <a:xfrm>
            <a:off x="2116138" y="3335338"/>
            <a:ext cx="319087" cy="304800"/>
          </a:xfrm>
          <a:prstGeom prst="flowChartSummingJunction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29" name="Oval 177"/>
          <p:cNvSpPr>
            <a:spLocks noChangeArrowheads="1"/>
          </p:cNvSpPr>
          <p:nvPr/>
        </p:nvSpPr>
        <p:spPr bwMode="auto">
          <a:xfrm>
            <a:off x="2738438" y="2771775"/>
            <a:ext cx="239712" cy="2286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30" name="Line 13"/>
          <p:cNvSpPr>
            <a:spLocks noChangeShapeType="1"/>
          </p:cNvSpPr>
          <p:nvPr/>
        </p:nvSpPr>
        <p:spPr bwMode="auto">
          <a:xfrm>
            <a:off x="493713" y="2028825"/>
            <a:ext cx="1835150" cy="1447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31" name="Oval 179"/>
          <p:cNvSpPr>
            <a:spLocks noChangeArrowheads="1"/>
          </p:cNvSpPr>
          <p:nvPr/>
        </p:nvSpPr>
        <p:spPr bwMode="auto">
          <a:xfrm>
            <a:off x="1762125" y="3070225"/>
            <a:ext cx="239713" cy="2286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33" name="Text Box 4"/>
          <p:cNvSpPr txBox="1">
            <a:spLocks noChangeAspect="1" noChangeArrowheads="1"/>
          </p:cNvSpPr>
          <p:nvPr/>
        </p:nvSpPr>
        <p:spPr bwMode="auto">
          <a:xfrm>
            <a:off x="3581400" y="1952625"/>
            <a:ext cx="23987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ru-RU" altLang="ja-JP" sz="1200" b="1"/>
              <a:t>Механизм сканирования</a:t>
            </a:r>
            <a:endParaRPr lang="en-US" altLang="ja-JP" sz="1200" b="1"/>
          </a:p>
        </p:txBody>
      </p:sp>
      <p:pic>
        <p:nvPicPr>
          <p:cNvPr id="104773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58900"/>
            <a:ext cx="792163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7735" name="Text Box 7"/>
          <p:cNvSpPr txBox="1">
            <a:spLocks noChangeAspect="1" noChangeArrowheads="1"/>
          </p:cNvSpPr>
          <p:nvPr/>
        </p:nvSpPr>
        <p:spPr bwMode="auto">
          <a:xfrm>
            <a:off x="2725738" y="3384550"/>
            <a:ext cx="5794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1000" b="1"/>
              <a:t>TX</a:t>
            </a:r>
          </a:p>
        </p:txBody>
      </p:sp>
      <p:sp>
        <p:nvSpPr>
          <p:cNvPr id="1047736" name="Text Box 8"/>
          <p:cNvSpPr txBox="1">
            <a:spLocks noChangeAspect="1" noChangeArrowheads="1"/>
          </p:cNvSpPr>
          <p:nvPr/>
        </p:nvSpPr>
        <p:spPr bwMode="auto">
          <a:xfrm>
            <a:off x="1658938" y="3384550"/>
            <a:ext cx="739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1000" b="1"/>
              <a:t>RX</a:t>
            </a:r>
          </a:p>
        </p:txBody>
      </p:sp>
      <p:sp>
        <p:nvSpPr>
          <p:cNvPr id="1047737" name="AutoShape 9"/>
          <p:cNvSpPr>
            <a:spLocks noChangeAspect="1" noChangeArrowheads="1"/>
          </p:cNvSpPr>
          <p:nvPr/>
        </p:nvSpPr>
        <p:spPr bwMode="auto">
          <a:xfrm>
            <a:off x="2613025" y="1774825"/>
            <a:ext cx="206375" cy="855663"/>
          </a:xfrm>
          <a:prstGeom prst="can">
            <a:avLst>
              <a:gd name="adj" fmla="val 140681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38" name="AutoShape 10" descr="右下がり対角線 (太)"/>
          <p:cNvSpPr>
            <a:spLocks noChangeAspect="1" noChangeArrowheads="1"/>
          </p:cNvSpPr>
          <p:nvPr/>
        </p:nvSpPr>
        <p:spPr bwMode="auto">
          <a:xfrm rot="4800000">
            <a:off x="2397125" y="1368425"/>
            <a:ext cx="917575" cy="822325"/>
          </a:xfrm>
          <a:prstGeom prst="parallelogram">
            <a:avLst>
              <a:gd name="adj" fmla="val 31109"/>
            </a:avLst>
          </a:prstGeom>
          <a:pattFill prst="wdDnDiag">
            <a:fgClr>
              <a:schemeClr val="accent1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39" name="Line 12"/>
          <p:cNvSpPr>
            <a:spLocks noChangeAspect="1" noChangeShapeType="1"/>
          </p:cNvSpPr>
          <p:nvPr/>
        </p:nvSpPr>
        <p:spPr bwMode="auto">
          <a:xfrm flipV="1">
            <a:off x="2855913" y="1800225"/>
            <a:ext cx="0" cy="13319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40" name="Line 13"/>
          <p:cNvSpPr>
            <a:spLocks noChangeAspect="1" noChangeShapeType="1"/>
          </p:cNvSpPr>
          <p:nvPr/>
        </p:nvSpPr>
        <p:spPr bwMode="auto">
          <a:xfrm flipH="1">
            <a:off x="373063" y="1838325"/>
            <a:ext cx="2452687" cy="16033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41" name="Line 14"/>
          <p:cNvSpPr>
            <a:spLocks noChangeAspect="1" noChangeShapeType="1"/>
          </p:cNvSpPr>
          <p:nvPr/>
        </p:nvSpPr>
        <p:spPr bwMode="auto">
          <a:xfrm flipH="1" flipV="1">
            <a:off x="639763" y="1838325"/>
            <a:ext cx="223996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42" name="Line 15"/>
          <p:cNvSpPr>
            <a:spLocks noChangeAspect="1" noChangeShapeType="1"/>
          </p:cNvSpPr>
          <p:nvPr/>
        </p:nvSpPr>
        <p:spPr bwMode="auto">
          <a:xfrm flipH="1" flipV="1">
            <a:off x="852488" y="1677988"/>
            <a:ext cx="2027237" cy="1603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43" name="AutoShape 20"/>
          <p:cNvSpPr>
            <a:spLocks noChangeAspect="1" noChangeArrowheads="1"/>
          </p:cNvSpPr>
          <p:nvPr/>
        </p:nvSpPr>
        <p:spPr bwMode="auto">
          <a:xfrm>
            <a:off x="4532313" y="3282950"/>
            <a:ext cx="1439862" cy="466725"/>
          </a:xfrm>
          <a:prstGeom prst="flowChartPredefined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44" name="AutoShape 21"/>
          <p:cNvSpPr>
            <a:spLocks noChangeAspect="1" noChangeArrowheads="1"/>
          </p:cNvSpPr>
          <p:nvPr/>
        </p:nvSpPr>
        <p:spPr bwMode="auto">
          <a:xfrm>
            <a:off x="3892550" y="3524250"/>
            <a:ext cx="479425" cy="466725"/>
          </a:xfrm>
          <a:prstGeom prst="homePlate">
            <a:avLst>
              <a:gd name="adj" fmla="val 10272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45" name="AutoShape 22"/>
          <p:cNvSpPr>
            <a:spLocks noChangeAspect="1" noChangeArrowheads="1"/>
          </p:cNvSpPr>
          <p:nvPr/>
        </p:nvSpPr>
        <p:spPr bwMode="auto">
          <a:xfrm rot="10800000">
            <a:off x="3840163" y="3043238"/>
            <a:ext cx="479425" cy="466725"/>
          </a:xfrm>
          <a:prstGeom prst="homePlate">
            <a:avLst>
              <a:gd name="adj" fmla="val 102721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lIns="93600" tIns="46800" rIns="93600" bIns="46800" anchor="ctr">
            <a:spAutoFit/>
          </a:bodyPr>
          <a:lstStyle/>
          <a:p>
            <a:endParaRPr lang="en-US"/>
          </a:p>
        </p:txBody>
      </p:sp>
      <p:cxnSp>
        <p:nvCxnSpPr>
          <p:cNvPr id="1047746" name="AutoShape 23"/>
          <p:cNvCxnSpPr>
            <a:cxnSpLocks noChangeAspect="1" noChangeShapeType="1"/>
            <a:stCxn id="1047745" idx="3"/>
          </p:cNvCxnSpPr>
          <p:nvPr/>
        </p:nvCxnSpPr>
        <p:spPr bwMode="auto">
          <a:xfrm flipH="1">
            <a:off x="2994025" y="3276600"/>
            <a:ext cx="846138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047747" name="AutoShape 24"/>
          <p:cNvCxnSpPr>
            <a:cxnSpLocks noChangeAspect="1" noChangeShapeType="1"/>
            <a:endCxn id="1047744" idx="1"/>
          </p:cNvCxnSpPr>
          <p:nvPr/>
        </p:nvCxnSpPr>
        <p:spPr bwMode="auto">
          <a:xfrm rot="16200000" flipH="1">
            <a:off x="3029743" y="2894807"/>
            <a:ext cx="106363" cy="16192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1047748" name="Text Box 25"/>
          <p:cNvSpPr txBox="1">
            <a:spLocks noChangeAspect="1" noChangeArrowheads="1"/>
          </p:cNvSpPr>
          <p:nvPr/>
        </p:nvSpPr>
        <p:spPr bwMode="auto">
          <a:xfrm>
            <a:off x="2947988" y="2744788"/>
            <a:ext cx="10683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r>
              <a:rPr lang="ru-RU" altLang="ja-JP" sz="1000" b="1"/>
              <a:t>Оптика ТХ</a:t>
            </a:r>
            <a:endParaRPr lang="en-US" altLang="ja-JP" sz="1000" b="1"/>
          </a:p>
        </p:txBody>
      </p:sp>
      <p:sp>
        <p:nvSpPr>
          <p:cNvPr id="1047749" name="Text Box 26"/>
          <p:cNvSpPr txBox="1">
            <a:spLocks noChangeAspect="1" noChangeArrowheads="1"/>
          </p:cNvSpPr>
          <p:nvPr/>
        </p:nvSpPr>
        <p:spPr bwMode="auto">
          <a:xfrm>
            <a:off x="1712913" y="2790825"/>
            <a:ext cx="7461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pPr>
              <a:spcBef>
                <a:spcPct val="20000"/>
              </a:spcBef>
            </a:pPr>
            <a:endParaRPr lang="ru-RU" sz="1000" b="1"/>
          </a:p>
        </p:txBody>
      </p:sp>
      <p:sp>
        <p:nvSpPr>
          <p:cNvPr id="1047750" name="AutoShape 27"/>
          <p:cNvSpPr>
            <a:spLocks noChangeAspect="1" noChangeArrowheads="1"/>
          </p:cNvSpPr>
          <p:nvPr/>
        </p:nvSpPr>
        <p:spPr bwMode="auto">
          <a:xfrm>
            <a:off x="2665413" y="908050"/>
            <a:ext cx="427037" cy="766763"/>
          </a:xfrm>
          <a:prstGeom prst="curvedRightArrow">
            <a:avLst>
              <a:gd name="adj1" fmla="val 35911"/>
              <a:gd name="adj2" fmla="val 71822"/>
              <a:gd name="adj3" fmla="val 33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51" name="Arc 28"/>
          <p:cNvSpPr>
            <a:spLocks noChangeAspect="1"/>
          </p:cNvSpPr>
          <p:nvPr/>
        </p:nvSpPr>
        <p:spPr bwMode="auto">
          <a:xfrm flipH="1">
            <a:off x="373063" y="1495425"/>
            <a:ext cx="587375" cy="473075"/>
          </a:xfrm>
          <a:custGeom>
            <a:avLst/>
            <a:gdLst>
              <a:gd name="T0" fmla="*/ 0 w 21600"/>
              <a:gd name="T1" fmla="*/ 0 h 21600"/>
              <a:gd name="T2" fmla="*/ 6 w 21600"/>
              <a:gd name="T3" fmla="*/ 2 h 21600"/>
              <a:gd name="T4" fmla="*/ 0 w 21600"/>
              <a:gd name="T5" fmla="*/ 2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-1"/>
                </a:moveTo>
                <a:cubicBezTo>
                  <a:pt x="11929" y="-1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5875">
            <a:solidFill>
              <a:srgbClr val="FF0000"/>
            </a:solidFill>
            <a:prstDash val="dash"/>
            <a:round/>
            <a:headEnd/>
            <a:tailEnd type="arrow" w="med" len="med"/>
          </a:ln>
        </p:spPr>
        <p:txBody>
          <a:bodyPr lIns="93600" tIns="46800" rIns="93600" bIns="46800" anchor="ctr">
            <a:spAutoFit/>
          </a:bodyPr>
          <a:lstStyle/>
          <a:p>
            <a:endParaRPr lang="en-US"/>
          </a:p>
        </p:txBody>
      </p:sp>
      <p:grpSp>
        <p:nvGrpSpPr>
          <p:cNvPr id="1047752" name="Group 29"/>
          <p:cNvGrpSpPr>
            <a:grpSpLocks noChangeAspect="1"/>
          </p:cNvGrpSpPr>
          <p:nvPr/>
        </p:nvGrpSpPr>
        <p:grpSpPr bwMode="auto">
          <a:xfrm>
            <a:off x="3146425" y="3011488"/>
            <a:ext cx="479425" cy="212725"/>
            <a:chOff x="4032" y="2976"/>
            <a:chExt cx="576" cy="288"/>
          </a:xfrm>
        </p:grpSpPr>
        <p:sp>
          <p:nvSpPr>
            <p:cNvPr id="1047753" name="Line 30"/>
            <p:cNvSpPr>
              <a:spLocks noChangeAspect="1" noChangeShapeType="1"/>
            </p:cNvSpPr>
            <p:nvPr/>
          </p:nvSpPr>
          <p:spPr bwMode="auto">
            <a:xfrm flipV="1">
              <a:off x="4032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54" name="Line 31"/>
            <p:cNvSpPr>
              <a:spLocks noChangeAspect="1" noChangeShapeType="1"/>
            </p:cNvSpPr>
            <p:nvPr/>
          </p:nvSpPr>
          <p:spPr bwMode="auto">
            <a:xfrm>
              <a:off x="4032" y="2976"/>
              <a:ext cx="96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55" name="Line 32"/>
            <p:cNvSpPr>
              <a:spLocks noChangeAspect="1" noChangeShapeType="1"/>
            </p:cNvSpPr>
            <p:nvPr/>
          </p:nvSpPr>
          <p:spPr bwMode="auto">
            <a:xfrm>
              <a:off x="4128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56" name="Line 33"/>
            <p:cNvSpPr>
              <a:spLocks noChangeAspect="1" noChangeShapeType="1"/>
            </p:cNvSpPr>
            <p:nvPr/>
          </p:nvSpPr>
          <p:spPr bwMode="auto">
            <a:xfrm>
              <a:off x="4128" y="3264"/>
              <a:ext cx="480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</p:grpSp>
      <p:grpSp>
        <p:nvGrpSpPr>
          <p:cNvPr id="1047757" name="Group 34"/>
          <p:cNvGrpSpPr>
            <a:grpSpLocks noChangeAspect="1"/>
          </p:cNvGrpSpPr>
          <p:nvPr/>
        </p:nvGrpSpPr>
        <p:grpSpPr bwMode="auto">
          <a:xfrm>
            <a:off x="3305175" y="3490913"/>
            <a:ext cx="481013" cy="212725"/>
            <a:chOff x="4032" y="2976"/>
            <a:chExt cx="576" cy="288"/>
          </a:xfrm>
        </p:grpSpPr>
        <p:sp>
          <p:nvSpPr>
            <p:cNvPr id="1047758" name="Line 35"/>
            <p:cNvSpPr>
              <a:spLocks noChangeAspect="1" noChangeShapeType="1"/>
            </p:cNvSpPr>
            <p:nvPr/>
          </p:nvSpPr>
          <p:spPr bwMode="auto">
            <a:xfrm flipV="1">
              <a:off x="4032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59" name="Line 36"/>
            <p:cNvSpPr>
              <a:spLocks noChangeAspect="1" noChangeShapeType="1"/>
            </p:cNvSpPr>
            <p:nvPr/>
          </p:nvSpPr>
          <p:spPr bwMode="auto">
            <a:xfrm>
              <a:off x="4032" y="2976"/>
              <a:ext cx="96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60" name="Line 37"/>
            <p:cNvSpPr>
              <a:spLocks noChangeAspect="1" noChangeShapeType="1"/>
            </p:cNvSpPr>
            <p:nvPr/>
          </p:nvSpPr>
          <p:spPr bwMode="auto">
            <a:xfrm>
              <a:off x="4128" y="2976"/>
              <a:ext cx="0" cy="288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  <p:sp>
          <p:nvSpPr>
            <p:cNvPr id="1047761" name="Line 38"/>
            <p:cNvSpPr>
              <a:spLocks noChangeAspect="1" noChangeShapeType="1"/>
            </p:cNvSpPr>
            <p:nvPr/>
          </p:nvSpPr>
          <p:spPr bwMode="auto">
            <a:xfrm>
              <a:off x="4128" y="3264"/>
              <a:ext cx="480" cy="0"/>
            </a:xfrm>
            <a:prstGeom prst="line">
              <a:avLst/>
            </a:prstGeom>
            <a:noFill/>
            <a:ln w="19050">
              <a:solidFill>
                <a:srgbClr val="800080"/>
              </a:solidFill>
              <a:round/>
              <a:headEnd/>
              <a:tailEnd/>
            </a:ln>
          </p:spPr>
          <p:txBody>
            <a:bodyPr lIns="93600" tIns="46800" rIns="93600" bIns="46800">
              <a:spAutoFit/>
            </a:bodyPr>
            <a:lstStyle/>
            <a:p>
              <a:endParaRPr lang="ru-RU"/>
            </a:p>
          </p:txBody>
        </p:sp>
      </p:grpSp>
      <p:sp>
        <p:nvSpPr>
          <p:cNvPr id="1047762" name="Line 39"/>
          <p:cNvSpPr>
            <a:spLocks noChangeAspect="1" noChangeShapeType="1"/>
          </p:cNvSpPr>
          <p:nvPr/>
        </p:nvSpPr>
        <p:spPr bwMode="auto">
          <a:xfrm>
            <a:off x="3146425" y="3224213"/>
            <a:ext cx="0" cy="800100"/>
          </a:xfrm>
          <a:prstGeom prst="line">
            <a:avLst/>
          </a:prstGeom>
          <a:noFill/>
          <a:ln w="9525">
            <a:solidFill>
              <a:srgbClr val="000080"/>
            </a:solidFill>
            <a:prstDash val="dash"/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63" name="Line 40"/>
          <p:cNvSpPr>
            <a:spLocks noChangeAspect="1" noChangeShapeType="1"/>
          </p:cNvSpPr>
          <p:nvPr/>
        </p:nvSpPr>
        <p:spPr bwMode="auto">
          <a:xfrm>
            <a:off x="3305175" y="3597275"/>
            <a:ext cx="0" cy="427038"/>
          </a:xfrm>
          <a:prstGeom prst="line">
            <a:avLst/>
          </a:prstGeom>
          <a:noFill/>
          <a:ln w="9525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64" name="Line 41"/>
          <p:cNvSpPr>
            <a:spLocks noChangeAspect="1" noChangeShapeType="1"/>
          </p:cNvSpPr>
          <p:nvPr/>
        </p:nvSpPr>
        <p:spPr bwMode="auto">
          <a:xfrm>
            <a:off x="2719388" y="3917950"/>
            <a:ext cx="427037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65" name="Line 42"/>
          <p:cNvSpPr>
            <a:spLocks noChangeAspect="1" noChangeShapeType="1"/>
          </p:cNvSpPr>
          <p:nvPr/>
        </p:nvSpPr>
        <p:spPr bwMode="auto">
          <a:xfrm flipH="1">
            <a:off x="3305175" y="3917950"/>
            <a:ext cx="37465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66" name="Line 43"/>
          <p:cNvSpPr>
            <a:spLocks noChangeAspect="1" noChangeShapeType="1"/>
          </p:cNvSpPr>
          <p:nvPr/>
        </p:nvSpPr>
        <p:spPr bwMode="auto">
          <a:xfrm>
            <a:off x="4319588" y="3278188"/>
            <a:ext cx="212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67" name="Line 44"/>
          <p:cNvSpPr>
            <a:spLocks noChangeAspect="1" noChangeShapeType="1"/>
          </p:cNvSpPr>
          <p:nvPr/>
        </p:nvSpPr>
        <p:spPr bwMode="auto">
          <a:xfrm>
            <a:off x="4371975" y="3757613"/>
            <a:ext cx="160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68" name="AutoShape 45"/>
          <p:cNvSpPr>
            <a:spLocks noChangeAspect="1"/>
          </p:cNvSpPr>
          <p:nvPr/>
        </p:nvSpPr>
        <p:spPr bwMode="auto">
          <a:xfrm>
            <a:off x="3252788" y="1808163"/>
            <a:ext cx="196850" cy="485775"/>
          </a:xfrm>
          <a:prstGeom prst="rightBrace">
            <a:avLst>
              <a:gd name="adj1" fmla="val 2056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3600" tIns="46800" rIns="93600" bIns="46800" anchor="ctr">
            <a:spAutoFit/>
          </a:bodyPr>
          <a:lstStyle/>
          <a:p>
            <a:endParaRPr lang="en-US"/>
          </a:p>
        </p:txBody>
      </p:sp>
      <p:sp>
        <p:nvSpPr>
          <p:cNvPr id="1047769" name="Text Box 46"/>
          <p:cNvSpPr txBox="1">
            <a:spLocks noChangeAspect="1" noChangeArrowheads="1"/>
          </p:cNvSpPr>
          <p:nvPr/>
        </p:nvSpPr>
        <p:spPr bwMode="auto">
          <a:xfrm>
            <a:off x="4799013" y="3330575"/>
            <a:ext cx="105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200"/>
              <a:t>Обработка сигнала</a:t>
            </a:r>
            <a:endParaRPr lang="en-US" altLang="ja-JP" sz="1200"/>
          </a:p>
        </p:txBody>
      </p:sp>
      <p:sp>
        <p:nvSpPr>
          <p:cNvPr id="1047770" name="AutoShape 218"/>
          <p:cNvSpPr>
            <a:spLocks noChangeArrowheads="1"/>
          </p:cNvSpPr>
          <p:nvPr/>
        </p:nvSpPr>
        <p:spPr bwMode="auto">
          <a:xfrm>
            <a:off x="2700338" y="3130550"/>
            <a:ext cx="304800" cy="304800"/>
          </a:xfrm>
          <a:prstGeom prst="flowChartSummingJunction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71" name="AutoShape 219"/>
          <p:cNvSpPr>
            <a:spLocks noChangeArrowheads="1"/>
          </p:cNvSpPr>
          <p:nvPr/>
        </p:nvSpPr>
        <p:spPr bwMode="auto">
          <a:xfrm>
            <a:off x="2116138" y="3335338"/>
            <a:ext cx="304800" cy="304800"/>
          </a:xfrm>
          <a:prstGeom prst="flowChartSummingJunction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72" name="Oval 220"/>
          <p:cNvSpPr>
            <a:spLocks noChangeArrowheads="1"/>
          </p:cNvSpPr>
          <p:nvPr/>
        </p:nvSpPr>
        <p:spPr bwMode="auto">
          <a:xfrm>
            <a:off x="2738438" y="2771775"/>
            <a:ext cx="228600" cy="2286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73" name="Line 13"/>
          <p:cNvSpPr>
            <a:spLocks noChangeShapeType="1"/>
          </p:cNvSpPr>
          <p:nvPr/>
        </p:nvSpPr>
        <p:spPr bwMode="auto">
          <a:xfrm>
            <a:off x="493713" y="2028825"/>
            <a:ext cx="1752600" cy="1447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74" name="Oval 222"/>
          <p:cNvSpPr>
            <a:spLocks noChangeArrowheads="1"/>
          </p:cNvSpPr>
          <p:nvPr/>
        </p:nvSpPr>
        <p:spPr bwMode="auto">
          <a:xfrm>
            <a:off x="1762125" y="3070225"/>
            <a:ext cx="228600" cy="228600"/>
          </a:xfrm>
          <a:prstGeom prst="ellipse">
            <a:avLst/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47776" name="Line 30"/>
          <p:cNvSpPr>
            <a:spLocks noChangeAspect="1" noChangeShapeType="1"/>
          </p:cNvSpPr>
          <p:nvPr/>
        </p:nvSpPr>
        <p:spPr bwMode="auto">
          <a:xfrm flipV="1">
            <a:off x="3152775" y="2997200"/>
            <a:ext cx="0" cy="212725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77" name="Line 31"/>
          <p:cNvSpPr>
            <a:spLocks noChangeAspect="1" noChangeShapeType="1"/>
          </p:cNvSpPr>
          <p:nvPr/>
        </p:nvSpPr>
        <p:spPr bwMode="auto">
          <a:xfrm>
            <a:off x="3152775" y="2997200"/>
            <a:ext cx="84138" cy="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78" name="Line 32"/>
          <p:cNvSpPr>
            <a:spLocks noChangeAspect="1" noChangeShapeType="1"/>
          </p:cNvSpPr>
          <p:nvPr/>
        </p:nvSpPr>
        <p:spPr bwMode="auto">
          <a:xfrm>
            <a:off x="3236913" y="2997200"/>
            <a:ext cx="0" cy="212725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  <p:sp>
        <p:nvSpPr>
          <p:cNvPr id="1047779" name="Line 33"/>
          <p:cNvSpPr>
            <a:spLocks noChangeAspect="1" noChangeShapeType="1"/>
          </p:cNvSpPr>
          <p:nvPr/>
        </p:nvSpPr>
        <p:spPr bwMode="auto">
          <a:xfrm>
            <a:off x="3236913" y="3209925"/>
            <a:ext cx="417512" cy="0"/>
          </a:xfrm>
          <a:prstGeom prst="line">
            <a:avLst/>
          </a:prstGeom>
          <a:noFill/>
          <a:ln w="19050">
            <a:solidFill>
              <a:srgbClr val="800080"/>
            </a:solidFill>
            <a:round/>
            <a:headEnd/>
            <a:tailEnd/>
          </a:ln>
        </p:spPr>
        <p:txBody>
          <a:bodyPr lIns="93600" tIns="46800" rIns="93600" bIns="46800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650" name="Picture 2" descr="gam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1447800"/>
            <a:ext cx="5778500" cy="384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1651" name="Text Box 3"/>
          <p:cNvSpPr txBox="1">
            <a:spLocks noChangeArrowheads="1"/>
          </p:cNvSpPr>
          <p:nvPr/>
        </p:nvSpPr>
        <p:spPr bwMode="auto">
          <a:xfrm>
            <a:off x="273050" y="5445125"/>
            <a:ext cx="825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ru-RU" altLang="ja-JP" sz="1800"/>
              <a:t>Позволяет создавать зоны детекции и изменять настройки через ПК</a:t>
            </a:r>
            <a:endParaRPr lang="en-US" altLang="ja-JP" sz="1800"/>
          </a:p>
        </p:txBody>
      </p:sp>
      <p:pic>
        <p:nvPicPr>
          <p:cNvPr id="1051652" name="Picture 5" descr="imgb7d2c84bzikezj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3581400"/>
            <a:ext cx="1550988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1653" name="Text Box 6"/>
          <p:cNvSpPr txBox="1">
            <a:spLocks noChangeArrowheads="1"/>
          </p:cNvSpPr>
          <p:nvPr/>
        </p:nvSpPr>
        <p:spPr bwMode="auto">
          <a:xfrm>
            <a:off x="2476500" y="3200400"/>
            <a:ext cx="1066800" cy="304800"/>
          </a:xfrm>
          <a:prstGeom prst="rect">
            <a:avLst/>
          </a:prstGeom>
          <a:solidFill>
            <a:schemeClr val="bg2"/>
          </a:solidFill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400">
                <a:solidFill>
                  <a:schemeClr val="bg1"/>
                </a:solidFill>
                <a:latin typeface="Arial" charset="0"/>
              </a:rPr>
              <a:t>ПК</a:t>
            </a:r>
            <a:r>
              <a:rPr lang="ja-JP" altLang="en-US" sz="1400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　</a:t>
            </a:r>
          </a:p>
        </p:txBody>
      </p:sp>
      <p:sp>
        <p:nvSpPr>
          <p:cNvPr id="1051654" name="Text Box 7"/>
          <p:cNvSpPr txBox="1">
            <a:spLocks noChangeArrowheads="1"/>
          </p:cNvSpPr>
          <p:nvPr/>
        </p:nvSpPr>
        <p:spPr bwMode="auto">
          <a:xfrm>
            <a:off x="96838" y="3505200"/>
            <a:ext cx="1787525" cy="303213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1200">
                <a:ea typeface="HGPｺﾞｼｯｸE" pitchFamily="50" charset="-128"/>
              </a:rPr>
              <a:t>Ethernet port(RJ-45)</a:t>
            </a:r>
          </a:p>
        </p:txBody>
      </p:sp>
      <p:cxnSp>
        <p:nvCxnSpPr>
          <p:cNvPr id="1051655" name="AutoShape 8"/>
          <p:cNvCxnSpPr>
            <a:cxnSpLocks noChangeShapeType="1"/>
            <a:stCxn id="1051654" idx="2"/>
          </p:cNvCxnSpPr>
          <p:nvPr/>
        </p:nvCxnSpPr>
        <p:spPr bwMode="auto">
          <a:xfrm rot="16200000" flipH="1">
            <a:off x="1202531" y="3534569"/>
            <a:ext cx="338138" cy="914400"/>
          </a:xfrm>
          <a:prstGeom prst="bentConnector2">
            <a:avLst/>
          </a:prstGeom>
          <a:noFill/>
          <a:ln w="38100">
            <a:solidFill>
              <a:srgbClr val="0000FF"/>
            </a:solidFill>
            <a:prstDash val="sysDot"/>
            <a:miter lim="800000"/>
            <a:headEnd/>
            <a:tailEnd/>
          </a:ln>
        </p:spPr>
      </p:cxnSp>
      <p:sp>
        <p:nvSpPr>
          <p:cNvPr id="732169" name="Rectangle 9"/>
          <p:cNvSpPr>
            <a:spLocks noChangeArrowheads="1"/>
          </p:cNvSpPr>
          <p:nvPr/>
        </p:nvSpPr>
        <p:spPr bwMode="auto">
          <a:xfrm>
            <a:off x="82550" y="304800"/>
            <a:ext cx="908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ru-RU" altLang="ja-JP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Инструменты для настройки датчика</a:t>
            </a:r>
            <a:endParaRPr lang="en-US" altLang="ja-JP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51657" name="Text Box 15"/>
          <p:cNvSpPr txBox="1">
            <a:spLocks noChangeArrowheads="1"/>
          </p:cNvSpPr>
          <p:nvPr/>
        </p:nvSpPr>
        <p:spPr bwMode="auto">
          <a:xfrm>
            <a:off x="82550" y="990600"/>
            <a:ext cx="4127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2000" b="1"/>
              <a:t>ПО </a:t>
            </a:r>
            <a:r>
              <a:rPr lang="en-US" altLang="ja-JP" sz="2000" b="1"/>
              <a:t>Redscan Manager</a:t>
            </a:r>
          </a:p>
        </p:txBody>
      </p:sp>
      <p:sp>
        <p:nvSpPr>
          <p:cNvPr id="1051658" name="Text Box 16"/>
          <p:cNvSpPr txBox="1">
            <a:spLocks noChangeArrowheads="1"/>
          </p:cNvSpPr>
          <p:nvPr/>
        </p:nvSpPr>
        <p:spPr bwMode="auto">
          <a:xfrm>
            <a:off x="165100" y="1752600"/>
            <a:ext cx="1744663" cy="336550"/>
          </a:xfrm>
          <a:prstGeom prst="rect">
            <a:avLst/>
          </a:prstGeom>
          <a:solidFill>
            <a:srgbClr val="FF0000"/>
          </a:solidFill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1600" b="1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ＲＥＤＳＣＡＮ</a:t>
            </a:r>
          </a:p>
        </p:txBody>
      </p:sp>
      <p:grpSp>
        <p:nvGrpSpPr>
          <p:cNvPr id="1051659" name="Group 11"/>
          <p:cNvGrpSpPr>
            <a:grpSpLocks/>
          </p:cNvGrpSpPr>
          <p:nvPr/>
        </p:nvGrpSpPr>
        <p:grpSpPr bwMode="auto">
          <a:xfrm>
            <a:off x="5943600" y="3657600"/>
            <a:ext cx="3581400" cy="2289175"/>
            <a:chOff x="3744" y="2304"/>
            <a:chExt cx="2256" cy="1442"/>
          </a:xfrm>
        </p:grpSpPr>
        <p:sp>
          <p:nvSpPr>
            <p:cNvPr id="1051660" name="Oval 10"/>
            <p:cNvSpPr>
              <a:spLocks noChangeArrowheads="1"/>
            </p:cNvSpPr>
            <p:nvPr/>
          </p:nvSpPr>
          <p:spPr bwMode="auto">
            <a:xfrm>
              <a:off x="3900" y="2372"/>
              <a:ext cx="104" cy="96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1051661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424" y="3360"/>
              <a:ext cx="57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51662" name="Freeform 14"/>
            <p:cNvSpPr>
              <a:spLocks/>
            </p:cNvSpPr>
            <p:nvPr/>
          </p:nvSpPr>
          <p:spPr bwMode="auto">
            <a:xfrm>
              <a:off x="3744" y="2304"/>
              <a:ext cx="1200" cy="288"/>
            </a:xfrm>
            <a:custGeom>
              <a:avLst/>
              <a:gdLst>
                <a:gd name="T0" fmla="*/ 0 w 1200"/>
                <a:gd name="T1" fmla="*/ 240 h 288"/>
                <a:gd name="T2" fmla="*/ 48 w 1200"/>
                <a:gd name="T3" fmla="*/ 0 h 288"/>
                <a:gd name="T4" fmla="*/ 288 w 1200"/>
                <a:gd name="T5" fmla="*/ 0 h 288"/>
                <a:gd name="T6" fmla="*/ 288 w 1200"/>
                <a:gd name="T7" fmla="*/ 96 h 288"/>
                <a:gd name="T8" fmla="*/ 1152 w 1200"/>
                <a:gd name="T9" fmla="*/ 96 h 288"/>
                <a:gd name="T10" fmla="*/ 1200 w 1200"/>
                <a:gd name="T11" fmla="*/ 288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00"/>
                <a:gd name="T19" fmla="*/ 0 h 288"/>
                <a:gd name="T20" fmla="*/ 1200 w 1200"/>
                <a:gd name="T21" fmla="*/ 288 h 2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00" h="288">
                  <a:moveTo>
                    <a:pt x="0" y="240"/>
                  </a:moveTo>
                  <a:lnTo>
                    <a:pt x="48" y="0"/>
                  </a:lnTo>
                  <a:lnTo>
                    <a:pt x="288" y="0"/>
                  </a:lnTo>
                  <a:lnTo>
                    <a:pt x="288" y="96"/>
                  </a:lnTo>
                  <a:lnTo>
                    <a:pt x="1152" y="96"/>
                  </a:lnTo>
                  <a:lnTo>
                    <a:pt x="1200" y="288"/>
                  </a:lnTo>
                </a:path>
              </a:pathLst>
            </a:custGeom>
            <a:noFill/>
            <a:ln w="28575">
              <a:solidFill>
                <a:srgbClr val="00FF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663" name="Freeform 15"/>
            <p:cNvSpPr>
              <a:spLocks/>
            </p:cNvSpPr>
            <p:nvPr/>
          </p:nvSpPr>
          <p:spPr bwMode="auto">
            <a:xfrm>
              <a:off x="4944" y="2572"/>
              <a:ext cx="589" cy="11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2" y="466"/>
                </a:cxn>
                <a:cxn ang="0">
                  <a:pos x="232" y="969"/>
                </a:cxn>
                <a:cxn ang="0">
                  <a:pos x="410" y="1148"/>
                </a:cxn>
                <a:cxn ang="0">
                  <a:pos x="589" y="1124"/>
                </a:cxn>
              </a:cxnLst>
              <a:rect l="0" t="0" r="r" b="b"/>
              <a:pathLst>
                <a:path w="589" h="1174">
                  <a:moveTo>
                    <a:pt x="0" y="0"/>
                  </a:moveTo>
                  <a:cubicBezTo>
                    <a:pt x="17" y="78"/>
                    <a:pt x="63" y="304"/>
                    <a:pt x="102" y="466"/>
                  </a:cubicBezTo>
                  <a:cubicBezTo>
                    <a:pt x="141" y="628"/>
                    <a:pt x="181" y="855"/>
                    <a:pt x="232" y="969"/>
                  </a:cubicBezTo>
                  <a:cubicBezTo>
                    <a:pt x="283" y="1083"/>
                    <a:pt x="350" y="1122"/>
                    <a:pt x="410" y="1148"/>
                  </a:cubicBezTo>
                  <a:cubicBezTo>
                    <a:pt x="470" y="1174"/>
                    <a:pt x="552" y="1129"/>
                    <a:pt x="589" y="1124"/>
                  </a:cubicBezTo>
                </a:path>
              </a:pathLst>
            </a:custGeom>
            <a:noFill/>
            <a:ln w="31750" cap="flat" cmpd="sng">
              <a:solidFill>
                <a:srgbClr val="00FF00"/>
              </a:solidFill>
              <a:prstDash val="sysDot"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pic>
        <p:nvPicPr>
          <p:cNvPr id="1051664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133600"/>
            <a:ext cx="6524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5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994" name="Text Box 2"/>
          <p:cNvSpPr txBox="1">
            <a:spLocks noChangeArrowheads="1"/>
          </p:cNvSpPr>
          <p:nvPr/>
        </p:nvSpPr>
        <p:spPr bwMode="auto">
          <a:xfrm>
            <a:off x="3200400" y="1143000"/>
            <a:ext cx="585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Подключение</a:t>
            </a:r>
            <a:r>
              <a:rPr lang="en-US" altLang="ja-JP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</a:t>
            </a:r>
            <a:r>
              <a:rPr lang="ru-RU" altLang="ja-JP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аналоговая версия</a:t>
            </a:r>
            <a:r>
              <a:rPr lang="en-US" altLang="ja-JP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852995" name="Line 3"/>
          <p:cNvSpPr>
            <a:spLocks noChangeShapeType="1"/>
          </p:cNvSpPr>
          <p:nvPr/>
        </p:nvSpPr>
        <p:spPr bwMode="auto">
          <a:xfrm>
            <a:off x="2524125" y="5181600"/>
            <a:ext cx="4049713" cy="1588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2996" name="Line 4"/>
          <p:cNvSpPr>
            <a:spLocks noChangeShapeType="1"/>
          </p:cNvSpPr>
          <p:nvPr/>
        </p:nvSpPr>
        <p:spPr bwMode="auto">
          <a:xfrm>
            <a:off x="2600325" y="2819400"/>
            <a:ext cx="4048125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2997" name="Line 5"/>
          <p:cNvSpPr>
            <a:spLocks noChangeShapeType="1"/>
          </p:cNvSpPr>
          <p:nvPr/>
        </p:nvSpPr>
        <p:spPr bwMode="auto">
          <a:xfrm>
            <a:off x="2600325" y="3048000"/>
            <a:ext cx="4048125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2998" name="Line 6"/>
          <p:cNvSpPr>
            <a:spLocks noChangeShapeType="1"/>
          </p:cNvSpPr>
          <p:nvPr/>
        </p:nvSpPr>
        <p:spPr bwMode="auto">
          <a:xfrm>
            <a:off x="2600325" y="3276600"/>
            <a:ext cx="4048125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2999" name="Line 7"/>
          <p:cNvSpPr>
            <a:spLocks noChangeShapeType="1"/>
          </p:cNvSpPr>
          <p:nvPr/>
        </p:nvSpPr>
        <p:spPr bwMode="auto">
          <a:xfrm>
            <a:off x="2600325" y="3505200"/>
            <a:ext cx="4048125" cy="15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0" name="Line 8"/>
          <p:cNvSpPr>
            <a:spLocks noChangeShapeType="1"/>
          </p:cNvSpPr>
          <p:nvPr/>
        </p:nvSpPr>
        <p:spPr bwMode="auto">
          <a:xfrm flipV="1">
            <a:off x="7812088" y="1828800"/>
            <a:ext cx="1587" cy="1066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1" name="Line 9"/>
          <p:cNvSpPr>
            <a:spLocks noChangeShapeType="1"/>
          </p:cNvSpPr>
          <p:nvPr/>
        </p:nvSpPr>
        <p:spPr bwMode="auto">
          <a:xfrm flipH="1">
            <a:off x="1225550" y="1828800"/>
            <a:ext cx="6562725" cy="15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2" name="Line 10"/>
          <p:cNvSpPr>
            <a:spLocks noChangeShapeType="1"/>
          </p:cNvSpPr>
          <p:nvPr/>
        </p:nvSpPr>
        <p:spPr bwMode="auto">
          <a:xfrm>
            <a:off x="1830388" y="1905000"/>
            <a:ext cx="527050" cy="1588"/>
          </a:xfrm>
          <a:prstGeom prst="line">
            <a:avLst/>
          </a:prstGeom>
          <a:noFill/>
          <a:ln w="28575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3" name="Line 11"/>
          <p:cNvSpPr>
            <a:spLocks noChangeShapeType="1"/>
          </p:cNvSpPr>
          <p:nvPr/>
        </p:nvSpPr>
        <p:spPr bwMode="auto">
          <a:xfrm>
            <a:off x="2343150" y="1905000"/>
            <a:ext cx="1588" cy="228600"/>
          </a:xfrm>
          <a:prstGeom prst="line">
            <a:avLst/>
          </a:prstGeom>
          <a:noFill/>
          <a:ln w="28575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4" name="Text Box 12"/>
          <p:cNvSpPr txBox="1">
            <a:spLocks noChangeArrowheads="1"/>
          </p:cNvSpPr>
          <p:nvPr/>
        </p:nvSpPr>
        <p:spPr bwMode="auto">
          <a:xfrm>
            <a:off x="1851025" y="2133600"/>
            <a:ext cx="1760538" cy="365125"/>
          </a:xfrm>
          <a:prstGeom prst="rect">
            <a:avLst/>
          </a:prstGeom>
          <a:noFill/>
          <a:ln w="28575">
            <a:solidFill>
              <a:srgbClr val="4D4D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600">
                <a:latin typeface="Times New Roman" pitchFamily="18" charset="0"/>
              </a:rPr>
              <a:t>Блок питания</a:t>
            </a:r>
            <a:endParaRPr lang="en-US" altLang="ja-JP" sz="1600">
              <a:latin typeface="Times New Roman" pitchFamily="18" charset="0"/>
            </a:endParaRPr>
          </a:p>
        </p:txBody>
      </p:sp>
      <p:sp>
        <p:nvSpPr>
          <p:cNvPr id="853005" name="Line 13"/>
          <p:cNvSpPr>
            <a:spLocks noChangeShapeType="1"/>
          </p:cNvSpPr>
          <p:nvPr/>
        </p:nvSpPr>
        <p:spPr bwMode="auto">
          <a:xfrm>
            <a:off x="4737100" y="5445125"/>
            <a:ext cx="576263" cy="0"/>
          </a:xfrm>
          <a:prstGeom prst="line">
            <a:avLst/>
          </a:prstGeom>
          <a:noFill/>
          <a:ln w="28575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6" name="Line 14"/>
          <p:cNvSpPr>
            <a:spLocks noChangeShapeType="1"/>
          </p:cNvSpPr>
          <p:nvPr/>
        </p:nvSpPr>
        <p:spPr bwMode="auto">
          <a:xfrm>
            <a:off x="5313363" y="5445125"/>
            <a:ext cx="1587" cy="304800"/>
          </a:xfrm>
          <a:prstGeom prst="line">
            <a:avLst/>
          </a:prstGeom>
          <a:noFill/>
          <a:ln w="28575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7" name="Line 15"/>
          <p:cNvSpPr>
            <a:spLocks noChangeShapeType="1"/>
          </p:cNvSpPr>
          <p:nvPr/>
        </p:nvSpPr>
        <p:spPr bwMode="auto">
          <a:xfrm>
            <a:off x="2600325" y="3733800"/>
            <a:ext cx="4048125" cy="1588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08" name="Rectangle 16"/>
          <p:cNvSpPr>
            <a:spLocks noChangeArrowheads="1"/>
          </p:cNvSpPr>
          <p:nvPr/>
        </p:nvSpPr>
        <p:spPr bwMode="auto">
          <a:xfrm>
            <a:off x="200025" y="2636838"/>
            <a:ext cx="4751388" cy="31242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53009" name="Text Box 17"/>
          <p:cNvSpPr txBox="1">
            <a:spLocks noChangeArrowheads="1"/>
          </p:cNvSpPr>
          <p:nvPr/>
        </p:nvSpPr>
        <p:spPr bwMode="auto">
          <a:xfrm>
            <a:off x="1798638" y="2743200"/>
            <a:ext cx="2992437" cy="1044575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300">
                <a:latin typeface="Arial" charset="0"/>
              </a:rPr>
              <a:t>Тревожные выходы</a:t>
            </a:r>
            <a:r>
              <a:rPr lang="en-US" altLang="ja-JP" sz="1300">
                <a:latin typeface="Arial" charset="0"/>
                <a:ea typeface="HGPｺﾞｼｯｸE" pitchFamily="50" charset="-128"/>
              </a:rPr>
              <a:t>                                   </a:t>
            </a:r>
            <a:r>
              <a:rPr lang="ru-RU" altLang="ja-JP" sz="1300">
                <a:latin typeface="Arial" charset="0"/>
                <a:ea typeface="HGPｺﾞｼｯｸE" pitchFamily="50" charset="-128"/>
              </a:rPr>
              <a:t>по каждой зоне</a:t>
            </a:r>
            <a:r>
              <a:rPr lang="en-US" altLang="ja-JP" sz="1300">
                <a:latin typeface="Arial" charset="0"/>
                <a:ea typeface="HGPｺﾞｼｯｸE" pitchFamily="50" charset="-128"/>
              </a:rPr>
              <a:t> (A1,A2,B1,B2)</a:t>
            </a:r>
          </a:p>
          <a:p>
            <a:pPr algn="ctr">
              <a:spcBef>
                <a:spcPct val="50000"/>
              </a:spcBef>
            </a:pPr>
            <a:r>
              <a:rPr lang="en-US" altLang="ja-JP" sz="1300">
                <a:latin typeface="Arial" charset="0"/>
                <a:ea typeface="HGPｺﾞｼｯｸE" pitchFamily="50" charset="-128"/>
              </a:rPr>
              <a:t>×</a:t>
            </a:r>
            <a:r>
              <a:rPr lang="ja-JP" altLang="en-US" sz="1300">
                <a:latin typeface="Arial" charset="0"/>
                <a:ea typeface="HGPｺﾞｼｯｸE" pitchFamily="50" charset="-128"/>
              </a:rPr>
              <a:t>　</a:t>
            </a:r>
            <a:r>
              <a:rPr lang="en-US" altLang="ja-JP" sz="1300">
                <a:latin typeface="Arial" charset="0"/>
                <a:ea typeface="HGPｺﾞｼｯｸE" pitchFamily="50" charset="-128"/>
              </a:rPr>
              <a:t>4</a:t>
            </a:r>
          </a:p>
          <a:p>
            <a:pPr algn="ctr">
              <a:spcBef>
                <a:spcPct val="50000"/>
              </a:spcBef>
            </a:pPr>
            <a:endParaRPr lang="en-US" altLang="ja-JP" sz="1000">
              <a:latin typeface="Arial" charset="0"/>
              <a:ea typeface="HGPｺﾞｼｯｸE" pitchFamily="50" charset="-128"/>
            </a:endParaRPr>
          </a:p>
        </p:txBody>
      </p:sp>
      <p:sp>
        <p:nvSpPr>
          <p:cNvPr id="853010" name="Line 18"/>
          <p:cNvSpPr>
            <a:spLocks noChangeShapeType="1"/>
          </p:cNvSpPr>
          <p:nvPr/>
        </p:nvSpPr>
        <p:spPr bwMode="auto">
          <a:xfrm>
            <a:off x="2600325" y="3962400"/>
            <a:ext cx="4048125" cy="1588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11" name="Line 19"/>
          <p:cNvSpPr>
            <a:spLocks noChangeShapeType="1"/>
          </p:cNvSpPr>
          <p:nvPr/>
        </p:nvSpPr>
        <p:spPr bwMode="auto">
          <a:xfrm>
            <a:off x="2600325" y="4191000"/>
            <a:ext cx="4048125" cy="1588"/>
          </a:xfrm>
          <a:prstGeom prst="line">
            <a:avLst/>
          </a:prstGeom>
          <a:noFill/>
          <a:ln w="38100">
            <a:solidFill>
              <a:srgbClr val="99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12" name="Text Box 20"/>
          <p:cNvSpPr txBox="1">
            <a:spLocks noChangeArrowheads="1"/>
          </p:cNvSpPr>
          <p:nvPr/>
        </p:nvSpPr>
        <p:spPr bwMode="auto">
          <a:xfrm>
            <a:off x="1798638" y="3657600"/>
            <a:ext cx="2992437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300">
                <a:latin typeface="Arial" charset="0"/>
              </a:rPr>
              <a:t>Тамперный выход</a:t>
            </a:r>
            <a:r>
              <a:rPr lang="ja-JP" altLang="en-US" sz="1300">
                <a:latin typeface="Arial" charset="0"/>
                <a:ea typeface="HGPｺﾞｼｯｸE" pitchFamily="50" charset="-128"/>
              </a:rPr>
              <a:t>　  　　　　　　　　　　　　</a:t>
            </a:r>
            <a:r>
              <a:rPr lang="ru-RU" altLang="ja-JP" sz="1300">
                <a:latin typeface="Arial" charset="0"/>
                <a:ea typeface="HGPｺﾞｼｯｸE" pitchFamily="50" charset="-128"/>
              </a:rPr>
              <a:t>Выход самодиагностики</a:t>
            </a:r>
            <a:r>
              <a:rPr lang="en-US" altLang="ja-JP" sz="1300">
                <a:latin typeface="Arial" charset="0"/>
                <a:ea typeface="HGPｺﾞｼｯｸE" pitchFamily="50" charset="-128"/>
              </a:rPr>
              <a:t>                              </a:t>
            </a:r>
            <a:r>
              <a:rPr lang="ru-RU" altLang="ja-JP" sz="1300">
                <a:latin typeface="Arial" charset="0"/>
                <a:ea typeface="HGPｺﾞｼｯｸE" pitchFamily="50" charset="-128"/>
              </a:rPr>
              <a:t>Выход индикации несоответствия условий окружающей среды</a:t>
            </a:r>
            <a:endParaRPr lang="en-US" altLang="ja-JP" sz="1300">
              <a:latin typeface="Arial" charset="0"/>
              <a:ea typeface="HGPｺﾞｼｯｸE" pitchFamily="50" charset="-128"/>
            </a:endParaRPr>
          </a:p>
        </p:txBody>
      </p:sp>
      <p:sp>
        <p:nvSpPr>
          <p:cNvPr id="853013" name="Line 21"/>
          <p:cNvSpPr>
            <a:spLocks noChangeShapeType="1"/>
          </p:cNvSpPr>
          <p:nvPr/>
        </p:nvSpPr>
        <p:spPr bwMode="auto">
          <a:xfrm>
            <a:off x="2524125" y="4786313"/>
            <a:ext cx="4049713" cy="15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14" name="Text Box 22"/>
          <p:cNvSpPr txBox="1">
            <a:spLocks noChangeArrowheads="1"/>
          </p:cNvSpPr>
          <p:nvPr/>
        </p:nvSpPr>
        <p:spPr bwMode="auto">
          <a:xfrm>
            <a:off x="1784350" y="4652963"/>
            <a:ext cx="2992438" cy="517525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300">
                <a:latin typeface="Arial" charset="0"/>
              </a:rPr>
              <a:t>Общий тревожный выход</a:t>
            </a:r>
            <a:r>
              <a:rPr lang="en-US" altLang="ja-JP" sz="1300">
                <a:latin typeface="Arial" charset="0"/>
                <a:ea typeface="HGPｺﾞｼｯｸE" pitchFamily="50" charset="-128"/>
              </a:rPr>
              <a:t> (N.O./N.C.)</a:t>
            </a:r>
            <a:endParaRPr lang="en-US" altLang="ja-JP" sz="1000">
              <a:latin typeface="Arial" charset="0"/>
              <a:ea typeface="HGPｺﾞｼｯｸE" pitchFamily="50" charset="-128"/>
            </a:endParaRPr>
          </a:p>
        </p:txBody>
      </p:sp>
      <p:sp>
        <p:nvSpPr>
          <p:cNvPr id="853015" name="Text Box 23"/>
          <p:cNvSpPr txBox="1">
            <a:spLocks noChangeArrowheads="1"/>
          </p:cNvSpPr>
          <p:nvPr/>
        </p:nvSpPr>
        <p:spPr bwMode="auto">
          <a:xfrm>
            <a:off x="1784350" y="5157788"/>
            <a:ext cx="2992438" cy="31908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300">
                <a:latin typeface="Arial" charset="0"/>
              </a:rPr>
              <a:t>Порт </a:t>
            </a:r>
            <a:r>
              <a:rPr lang="en-US" altLang="ja-JP" sz="1300">
                <a:latin typeface="Arial" charset="0"/>
                <a:ea typeface="HGPｺﾞｼｯｸE" pitchFamily="50" charset="-128"/>
              </a:rPr>
              <a:t>Ethernet (RJ-45)</a:t>
            </a:r>
            <a:endParaRPr lang="en-US" altLang="ja-JP" sz="1000">
              <a:latin typeface="Arial" charset="0"/>
              <a:ea typeface="HGPｺﾞｼｯｸE" pitchFamily="50" charset="-128"/>
            </a:endParaRPr>
          </a:p>
        </p:txBody>
      </p:sp>
      <p:sp>
        <p:nvSpPr>
          <p:cNvPr id="853016" name="Line 24"/>
          <p:cNvSpPr>
            <a:spLocks noChangeShapeType="1"/>
          </p:cNvSpPr>
          <p:nvPr/>
        </p:nvSpPr>
        <p:spPr bwMode="auto">
          <a:xfrm>
            <a:off x="6521450" y="5181600"/>
            <a:ext cx="1588" cy="5334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3017" name="Line 25"/>
          <p:cNvSpPr>
            <a:spLocks noChangeShapeType="1"/>
          </p:cNvSpPr>
          <p:nvPr/>
        </p:nvSpPr>
        <p:spPr bwMode="auto">
          <a:xfrm>
            <a:off x="6491288" y="5715000"/>
            <a:ext cx="1673225" cy="1588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853018" name="Picture 26" descr="imgb7d2c84bzikez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4400" y="5257800"/>
            <a:ext cx="1406525" cy="1158875"/>
          </a:xfrm>
          <a:prstGeom prst="rect">
            <a:avLst/>
          </a:prstGeom>
          <a:noFill/>
        </p:spPr>
      </p:pic>
      <p:sp>
        <p:nvSpPr>
          <p:cNvPr id="853019" name="Text Box 27"/>
          <p:cNvSpPr txBox="1">
            <a:spLocks noChangeArrowheads="1"/>
          </p:cNvSpPr>
          <p:nvPr/>
        </p:nvSpPr>
        <p:spPr bwMode="auto">
          <a:xfrm>
            <a:off x="604838" y="1066800"/>
            <a:ext cx="1789112" cy="336550"/>
          </a:xfrm>
          <a:prstGeom prst="rect">
            <a:avLst/>
          </a:prstGeom>
          <a:solidFill>
            <a:srgbClr val="0066FF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600" b="1">
                <a:solidFill>
                  <a:schemeClr val="bg1"/>
                </a:solidFill>
                <a:latin typeface="Arial" charset="0"/>
              </a:rPr>
              <a:t>Аналог.</a:t>
            </a:r>
            <a:r>
              <a:rPr lang="en-US" altLang="ja-JP" sz="1600" b="1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 </a:t>
            </a:r>
            <a:r>
              <a:rPr lang="ja-JP" altLang="en-US" sz="1600" b="1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ＰＴＺ</a:t>
            </a:r>
          </a:p>
        </p:txBody>
      </p:sp>
      <p:sp>
        <p:nvSpPr>
          <p:cNvPr id="853020" name="Text Box 28"/>
          <p:cNvSpPr txBox="1">
            <a:spLocks noChangeArrowheads="1"/>
          </p:cNvSpPr>
          <p:nvPr/>
        </p:nvSpPr>
        <p:spPr bwMode="auto">
          <a:xfrm>
            <a:off x="500063" y="2667000"/>
            <a:ext cx="1582737" cy="336550"/>
          </a:xfrm>
          <a:prstGeom prst="rect">
            <a:avLst/>
          </a:prstGeom>
          <a:solidFill>
            <a:srgbClr val="FF0000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1600" b="1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ＲＥＤＳＣＡＮ</a:t>
            </a:r>
          </a:p>
        </p:txBody>
      </p:sp>
      <p:pic>
        <p:nvPicPr>
          <p:cNvPr id="853021" name="Picture 29" descr="331035_l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6550" y="4648200"/>
            <a:ext cx="614363" cy="533400"/>
          </a:xfrm>
          <a:prstGeom prst="rect">
            <a:avLst/>
          </a:prstGeom>
          <a:noFill/>
        </p:spPr>
      </p:pic>
      <p:sp>
        <p:nvSpPr>
          <p:cNvPr id="853022" name="Text Box 30"/>
          <p:cNvSpPr txBox="1">
            <a:spLocks noChangeArrowheads="1"/>
          </p:cNvSpPr>
          <p:nvPr/>
        </p:nvSpPr>
        <p:spPr bwMode="auto">
          <a:xfrm>
            <a:off x="8193088" y="4868863"/>
            <a:ext cx="968375" cy="304800"/>
          </a:xfrm>
          <a:prstGeom prst="rect">
            <a:avLst/>
          </a:prstGeom>
          <a:solidFill>
            <a:schemeClr val="bg2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400">
                <a:solidFill>
                  <a:schemeClr val="bg1"/>
                </a:solidFill>
                <a:latin typeface="Arial" charset="0"/>
              </a:rPr>
              <a:t>ПК</a:t>
            </a:r>
            <a:r>
              <a:rPr lang="ja-JP" altLang="en-US" sz="1400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　</a:t>
            </a:r>
          </a:p>
        </p:txBody>
      </p:sp>
      <p:sp>
        <p:nvSpPr>
          <p:cNvPr id="853023" name="Text Box 31"/>
          <p:cNvSpPr txBox="1">
            <a:spLocks noChangeArrowheads="1"/>
          </p:cNvSpPr>
          <p:nvPr/>
        </p:nvSpPr>
        <p:spPr bwMode="auto">
          <a:xfrm>
            <a:off x="4592638" y="5734050"/>
            <a:ext cx="1760537" cy="546100"/>
          </a:xfrm>
          <a:prstGeom prst="rect">
            <a:avLst/>
          </a:prstGeom>
          <a:noFill/>
          <a:ln w="28575">
            <a:solidFill>
              <a:srgbClr val="4D4D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400">
                <a:latin typeface="Arial" charset="0"/>
              </a:rPr>
              <a:t>Блок питания</a:t>
            </a:r>
            <a:r>
              <a:rPr lang="ja-JP" altLang="en-US" sz="1400">
                <a:latin typeface="Arial" charset="0"/>
              </a:rPr>
              <a:t>　</a:t>
            </a:r>
            <a:r>
              <a:rPr lang="en-US" altLang="ja-JP" sz="1400">
                <a:latin typeface="Arial" charset="0"/>
              </a:rPr>
              <a:t>24VDC/AC</a:t>
            </a:r>
          </a:p>
        </p:txBody>
      </p:sp>
      <p:sp>
        <p:nvSpPr>
          <p:cNvPr id="853024" name="Text Box 32"/>
          <p:cNvSpPr txBox="1">
            <a:spLocks noChangeArrowheads="1"/>
          </p:cNvSpPr>
          <p:nvPr/>
        </p:nvSpPr>
        <p:spPr bwMode="auto">
          <a:xfrm>
            <a:off x="6580188" y="4343400"/>
            <a:ext cx="2287587" cy="304800"/>
          </a:xfrm>
          <a:prstGeom prst="rect">
            <a:avLst/>
          </a:prstGeom>
          <a:solidFill>
            <a:schemeClr val="bg2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400">
                <a:solidFill>
                  <a:schemeClr val="bg1"/>
                </a:solidFill>
                <a:latin typeface="Arial" charset="0"/>
              </a:rPr>
              <a:t>Периферия</a:t>
            </a:r>
            <a:endParaRPr lang="en-US" altLang="ja-JP" sz="140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853025" name="Text Box 33"/>
          <p:cNvSpPr txBox="1">
            <a:spLocks noChangeArrowheads="1"/>
          </p:cNvSpPr>
          <p:nvPr/>
        </p:nvSpPr>
        <p:spPr bwMode="auto">
          <a:xfrm>
            <a:off x="8583613" y="5486400"/>
            <a:ext cx="13223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sz="1000">
                <a:latin typeface="Arial" charset="0"/>
                <a:ea typeface="HGP創英角ｺﾞｼｯｸUB" pitchFamily="50" charset="-128"/>
              </a:rPr>
              <a:t>* </a:t>
            </a:r>
            <a:r>
              <a:rPr lang="ru-RU" altLang="ja-JP" sz="1000">
                <a:latin typeface="Arial" charset="0"/>
                <a:ea typeface="HGP創英角ｺﾞｼｯｸUB" pitchFamily="50" charset="-128"/>
              </a:rPr>
              <a:t>Настройка</a:t>
            </a:r>
            <a:endParaRPr lang="en-US" altLang="ja-JP" sz="1000">
              <a:latin typeface="Arial" charset="0"/>
              <a:ea typeface="HGP創英角ｺﾞｼｯｸUB" pitchFamily="50" charset="-128"/>
            </a:endParaRPr>
          </a:p>
          <a:p>
            <a:pPr>
              <a:spcBef>
                <a:spcPct val="50000"/>
              </a:spcBef>
            </a:pPr>
            <a:r>
              <a:rPr lang="en-US" altLang="ja-JP" sz="1000">
                <a:latin typeface="Arial" charset="0"/>
                <a:ea typeface="HGP創英角ｺﾞｼｯｸUB" pitchFamily="50" charset="-128"/>
              </a:rPr>
              <a:t>* </a:t>
            </a:r>
            <a:r>
              <a:rPr lang="ru-RU" altLang="ja-JP" sz="1000">
                <a:latin typeface="Arial" charset="0"/>
                <a:ea typeface="HGP創英角ｺﾞｼｯｸUB" pitchFamily="50" charset="-128"/>
              </a:rPr>
              <a:t>Обновление</a:t>
            </a:r>
            <a:endParaRPr lang="en-US" altLang="ja-JP" sz="1000">
              <a:latin typeface="Arial" charset="0"/>
              <a:ea typeface="HGP創英角ｺﾞｼｯｸUB" pitchFamily="50" charset="-128"/>
            </a:endParaRPr>
          </a:p>
        </p:txBody>
      </p:sp>
      <p:pic>
        <p:nvPicPr>
          <p:cNvPr id="853026" name="Picture 34" descr="optex_rls3060-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7650" y="3276600"/>
            <a:ext cx="1411288" cy="1447800"/>
          </a:xfrm>
          <a:prstGeom prst="rect">
            <a:avLst/>
          </a:prstGeom>
          <a:noFill/>
        </p:spPr>
      </p:pic>
      <p:pic>
        <p:nvPicPr>
          <p:cNvPr id="853027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13" y="1447800"/>
            <a:ext cx="1300162" cy="10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3028" name="Text Box 36"/>
          <p:cNvSpPr txBox="1">
            <a:spLocks noChangeArrowheads="1"/>
          </p:cNvSpPr>
          <p:nvPr/>
        </p:nvSpPr>
        <p:spPr bwMode="auto">
          <a:xfrm>
            <a:off x="6691313" y="2895600"/>
            <a:ext cx="2763837" cy="123983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ja-JP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0" hangingPunct="0"/>
            <a:r>
              <a:rPr lang="en-US" altLang="ja-JP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DVR/NVR</a:t>
            </a:r>
          </a:p>
          <a:p>
            <a:pPr algn="ctr" eaLnBrk="0" hangingPunct="0"/>
            <a:endParaRPr lang="en-US" altLang="ja-JP" sz="1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endParaRPr lang="en-US" altLang="ja-JP" sz="1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53029" name="Text Box 37"/>
          <p:cNvSpPr txBox="1">
            <a:spLocks noChangeArrowheads="1"/>
          </p:cNvSpPr>
          <p:nvPr/>
        </p:nvSpPr>
        <p:spPr bwMode="auto">
          <a:xfrm>
            <a:off x="6438900" y="5410200"/>
            <a:ext cx="13208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1400">
                <a:ea typeface="HGPｺﾞｼｯｸE" pitchFamily="50" charset="-128"/>
              </a:rPr>
              <a:t>UDP</a:t>
            </a:r>
          </a:p>
        </p:txBody>
      </p:sp>
      <p:sp>
        <p:nvSpPr>
          <p:cNvPr id="853030" name="Rectangle 38"/>
          <p:cNvSpPr>
            <a:spLocks noChangeArrowheads="1"/>
          </p:cNvSpPr>
          <p:nvPr/>
        </p:nvSpPr>
        <p:spPr bwMode="auto">
          <a:xfrm>
            <a:off x="76200" y="152400"/>
            <a:ext cx="899795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kumimoji="0" lang="en-GB" altLang="ja-JP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REDSCAN </a:t>
            </a:r>
            <a:r>
              <a:rPr kumimoji="0" lang="en-GB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0" lang="ru-RU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Лазерный детектор</a:t>
            </a:r>
            <a:r>
              <a:rPr kumimoji="0" lang="en-GB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kumimoji="0" lang="en-GB" altLang="ja-JP" sz="32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altLang="ja-JP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Схема подключения</a:t>
            </a:r>
            <a:endParaRPr lang="en-GB" altLang="ja-JP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131" name="Text Box 3"/>
          <p:cNvSpPr txBox="1">
            <a:spLocks noChangeArrowheads="1"/>
          </p:cNvSpPr>
          <p:nvPr/>
        </p:nvSpPr>
        <p:spPr bwMode="auto">
          <a:xfrm>
            <a:off x="3152775" y="990600"/>
            <a:ext cx="347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b="1">
                <a:solidFill>
                  <a:srgbClr val="003399"/>
                </a:solidFill>
              </a:rPr>
              <a:t>Подключение</a:t>
            </a:r>
            <a:r>
              <a:rPr lang="en-US" altLang="ja-JP" b="1">
                <a:solidFill>
                  <a:srgbClr val="003399"/>
                </a:solidFill>
              </a:rPr>
              <a:t> (IP)</a:t>
            </a:r>
            <a:endParaRPr lang="en-US" altLang="ja-JP" sz="2800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816132" name="Picture 4" descr="optex_rls3060-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538"/>
            <a:ext cx="1317625" cy="1524000"/>
          </a:xfrm>
          <a:prstGeom prst="rect">
            <a:avLst/>
          </a:prstGeom>
          <a:noFill/>
        </p:spPr>
      </p:pic>
      <p:sp>
        <p:nvSpPr>
          <p:cNvPr id="816133" name="Line 5"/>
          <p:cNvSpPr>
            <a:spLocks noChangeShapeType="1"/>
          </p:cNvSpPr>
          <p:nvPr/>
        </p:nvSpPr>
        <p:spPr bwMode="auto">
          <a:xfrm>
            <a:off x="2362200" y="3810000"/>
            <a:ext cx="3505200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34" name="Line 6"/>
          <p:cNvSpPr>
            <a:spLocks noChangeShapeType="1"/>
          </p:cNvSpPr>
          <p:nvPr/>
        </p:nvSpPr>
        <p:spPr bwMode="auto">
          <a:xfrm flipV="1">
            <a:off x="5867400" y="1828800"/>
            <a:ext cx="0" cy="175260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35" name="Line 7"/>
          <p:cNvSpPr>
            <a:spLocks noChangeShapeType="1"/>
          </p:cNvSpPr>
          <p:nvPr/>
        </p:nvSpPr>
        <p:spPr bwMode="auto">
          <a:xfrm flipH="1">
            <a:off x="1524000" y="1828800"/>
            <a:ext cx="4343400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36" name="Line 8"/>
          <p:cNvSpPr>
            <a:spLocks noChangeShapeType="1"/>
          </p:cNvSpPr>
          <p:nvPr/>
        </p:nvSpPr>
        <p:spPr bwMode="auto">
          <a:xfrm>
            <a:off x="4572000" y="6248400"/>
            <a:ext cx="304800" cy="0"/>
          </a:xfrm>
          <a:prstGeom prst="line">
            <a:avLst/>
          </a:prstGeom>
          <a:noFill/>
          <a:ln w="28575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37" name="Text Box 9"/>
          <p:cNvSpPr txBox="1">
            <a:spLocks noChangeArrowheads="1"/>
          </p:cNvSpPr>
          <p:nvPr/>
        </p:nvSpPr>
        <p:spPr bwMode="auto">
          <a:xfrm>
            <a:off x="4876800" y="6159500"/>
            <a:ext cx="1447800" cy="546100"/>
          </a:xfrm>
          <a:prstGeom prst="rect">
            <a:avLst/>
          </a:prstGeom>
          <a:noFill/>
          <a:ln w="28575">
            <a:solidFill>
              <a:srgbClr val="4D4D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400">
                <a:latin typeface="Arial" charset="0"/>
              </a:rPr>
              <a:t>Блок питания</a:t>
            </a:r>
            <a:r>
              <a:rPr lang="ja-JP" altLang="en-US" sz="1400">
                <a:latin typeface="Arial" charset="0"/>
              </a:rPr>
              <a:t>　</a:t>
            </a:r>
            <a:r>
              <a:rPr lang="en-US" altLang="ja-JP" sz="1400">
                <a:latin typeface="Arial" charset="0"/>
              </a:rPr>
              <a:t>24VAC/DC</a:t>
            </a:r>
          </a:p>
        </p:txBody>
      </p:sp>
      <p:sp>
        <p:nvSpPr>
          <p:cNvPr id="816138" name="Text Box 10"/>
          <p:cNvSpPr txBox="1">
            <a:spLocks noChangeArrowheads="1"/>
          </p:cNvSpPr>
          <p:nvPr/>
        </p:nvSpPr>
        <p:spPr bwMode="auto">
          <a:xfrm>
            <a:off x="3200400" y="1905000"/>
            <a:ext cx="1143000" cy="304800"/>
          </a:xfrm>
          <a:prstGeom prst="rect">
            <a:avLst/>
          </a:prstGeom>
          <a:noFill/>
          <a:ln w="28575">
            <a:noFill/>
            <a:prstDash val="dash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1400">
                <a:latin typeface="Arial" charset="0"/>
                <a:ea typeface="HGPｺﾞｼｯｸE" pitchFamily="50" charset="-128"/>
              </a:rPr>
              <a:t>TCP/IP</a:t>
            </a:r>
          </a:p>
        </p:txBody>
      </p:sp>
      <p:sp>
        <p:nvSpPr>
          <p:cNvPr id="816139" name="Rectangle 11"/>
          <p:cNvSpPr>
            <a:spLocks noChangeArrowheads="1"/>
          </p:cNvSpPr>
          <p:nvPr/>
        </p:nvSpPr>
        <p:spPr bwMode="auto">
          <a:xfrm>
            <a:off x="152400" y="2819400"/>
            <a:ext cx="4114800" cy="3200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16140" name="Text Box 12"/>
          <p:cNvSpPr txBox="1">
            <a:spLocks noChangeArrowheads="1"/>
          </p:cNvSpPr>
          <p:nvPr/>
        </p:nvSpPr>
        <p:spPr bwMode="auto">
          <a:xfrm>
            <a:off x="1524000" y="3962400"/>
            <a:ext cx="2590800" cy="1112838"/>
          </a:xfrm>
          <a:prstGeom prst="rect">
            <a:avLst/>
          </a:prstGeom>
          <a:solidFill>
            <a:schemeClr val="bg1"/>
          </a:solidFill>
          <a:ln w="28575" cap="rnd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300">
                <a:latin typeface="Arial" charset="0"/>
              </a:rPr>
              <a:t>Тревожная информация</a:t>
            </a:r>
            <a:r>
              <a:rPr lang="en-US" altLang="ja-JP" sz="1300">
                <a:latin typeface="Arial" charset="0"/>
              </a:rPr>
              <a:t>                                  </a:t>
            </a:r>
            <a:r>
              <a:rPr lang="ru-RU" altLang="ja-JP" sz="1300">
                <a:latin typeface="Arial" charset="0"/>
              </a:rPr>
              <a:t>Локализация человека</a:t>
            </a:r>
            <a:r>
              <a:rPr lang="en-US" altLang="ja-JP" sz="1100">
                <a:latin typeface="Arial" charset="0"/>
              </a:rPr>
              <a:t>                   </a:t>
            </a:r>
            <a:r>
              <a:rPr lang="ru-RU" altLang="ja-JP" sz="1300">
                <a:latin typeface="Arial" charset="0"/>
              </a:rPr>
              <a:t>Сигнал несоответствия условий окружающей среды </a:t>
            </a:r>
            <a:r>
              <a:rPr lang="ja-JP" altLang="en-US" sz="1300">
                <a:latin typeface="Arial" charset="0"/>
              </a:rPr>
              <a:t>　　　     </a:t>
            </a:r>
            <a:r>
              <a:rPr lang="ru-RU" altLang="ja-JP" sz="1300">
                <a:latin typeface="Arial" charset="0"/>
              </a:rPr>
              <a:t>Сигнал неисправности</a:t>
            </a:r>
            <a:r>
              <a:rPr lang="ja-JP" altLang="en-US" sz="1300">
                <a:latin typeface="Arial" charset="0"/>
              </a:rPr>
              <a:t>　</a:t>
            </a:r>
          </a:p>
        </p:txBody>
      </p:sp>
      <p:sp>
        <p:nvSpPr>
          <p:cNvPr id="816141" name="Line 13"/>
          <p:cNvSpPr>
            <a:spLocks noChangeShapeType="1"/>
          </p:cNvSpPr>
          <p:nvPr/>
        </p:nvSpPr>
        <p:spPr bwMode="auto">
          <a:xfrm>
            <a:off x="4038600" y="5638800"/>
            <a:ext cx="1066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42" name="Text Box 14"/>
          <p:cNvSpPr txBox="1">
            <a:spLocks noChangeArrowheads="1"/>
          </p:cNvSpPr>
          <p:nvPr/>
        </p:nvSpPr>
        <p:spPr bwMode="auto">
          <a:xfrm>
            <a:off x="1447800" y="5472113"/>
            <a:ext cx="2590800" cy="319087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300">
                <a:latin typeface="Arial" charset="0"/>
              </a:rPr>
              <a:t>Тревожные выходы</a:t>
            </a:r>
            <a:endParaRPr lang="en-US" altLang="ja-JP" sz="1200">
              <a:latin typeface="Arial" charset="0"/>
            </a:endParaRPr>
          </a:p>
        </p:txBody>
      </p:sp>
      <p:sp>
        <p:nvSpPr>
          <p:cNvPr id="816143" name="Text Box 15"/>
          <p:cNvSpPr txBox="1">
            <a:spLocks noChangeArrowheads="1"/>
          </p:cNvSpPr>
          <p:nvPr/>
        </p:nvSpPr>
        <p:spPr bwMode="auto">
          <a:xfrm>
            <a:off x="1524000" y="3657600"/>
            <a:ext cx="2590800" cy="319088"/>
          </a:xfrm>
          <a:prstGeom prst="rect">
            <a:avLst/>
          </a:prstGeom>
          <a:solidFill>
            <a:schemeClr val="bg1"/>
          </a:solidFill>
          <a:ln w="28575">
            <a:solidFill>
              <a:schemeClr val="bg2"/>
            </a:solidFill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ja-JP" sz="1300">
                <a:latin typeface="Arial" charset="0"/>
              </a:rPr>
              <a:t>Порт </a:t>
            </a:r>
            <a:r>
              <a:rPr lang="en-US" altLang="ja-JP" sz="1300">
                <a:latin typeface="Arial" charset="0"/>
              </a:rPr>
              <a:t>Ethernet</a:t>
            </a:r>
            <a:r>
              <a:rPr lang="ja-JP" altLang="en-US" sz="1300">
                <a:latin typeface="Arial" charset="0"/>
              </a:rPr>
              <a:t>（</a:t>
            </a:r>
            <a:r>
              <a:rPr lang="en-US" altLang="ja-JP" sz="1300">
                <a:latin typeface="Arial" charset="0"/>
              </a:rPr>
              <a:t>RJ-45</a:t>
            </a:r>
            <a:r>
              <a:rPr lang="ja-JP" altLang="en-US" sz="1300">
                <a:latin typeface="Arial" charset="0"/>
              </a:rPr>
              <a:t>）</a:t>
            </a:r>
          </a:p>
        </p:txBody>
      </p:sp>
      <p:sp>
        <p:nvSpPr>
          <p:cNvPr id="816144" name="Line 16"/>
          <p:cNvSpPr>
            <a:spLocks noChangeShapeType="1"/>
          </p:cNvSpPr>
          <p:nvPr/>
        </p:nvSpPr>
        <p:spPr bwMode="auto">
          <a:xfrm>
            <a:off x="6248400" y="3733800"/>
            <a:ext cx="533400" cy="0"/>
          </a:xfrm>
          <a:prstGeom prst="line">
            <a:avLst/>
          </a:prstGeom>
          <a:noFill/>
          <a:ln w="38100">
            <a:solidFill>
              <a:srgbClr val="00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45" name="Text Box 17"/>
          <p:cNvSpPr txBox="1">
            <a:spLocks noChangeArrowheads="1"/>
          </p:cNvSpPr>
          <p:nvPr/>
        </p:nvSpPr>
        <p:spPr bwMode="auto">
          <a:xfrm>
            <a:off x="152400" y="1219200"/>
            <a:ext cx="2386013" cy="336550"/>
          </a:xfrm>
          <a:prstGeom prst="rect">
            <a:avLst/>
          </a:prstGeom>
          <a:solidFill>
            <a:srgbClr val="0066FF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1600" b="1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IP</a:t>
            </a:r>
            <a:r>
              <a:rPr lang="ru-RU" altLang="ja-JP" sz="1600" b="1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-камера</a:t>
            </a:r>
            <a:endParaRPr lang="en-US" altLang="ja-JP" sz="1600" b="1">
              <a:solidFill>
                <a:schemeClr val="bg1"/>
              </a:solidFill>
              <a:latin typeface="Arial" charset="0"/>
              <a:ea typeface="HGPｺﾞｼｯｸE" pitchFamily="50" charset="-128"/>
            </a:endParaRPr>
          </a:p>
        </p:txBody>
      </p:sp>
      <p:sp>
        <p:nvSpPr>
          <p:cNvPr id="816146" name="Text Box 18"/>
          <p:cNvSpPr txBox="1">
            <a:spLocks noChangeArrowheads="1"/>
          </p:cNvSpPr>
          <p:nvPr/>
        </p:nvSpPr>
        <p:spPr bwMode="auto">
          <a:xfrm>
            <a:off x="152400" y="2819400"/>
            <a:ext cx="1371600" cy="274638"/>
          </a:xfrm>
          <a:prstGeom prst="rect">
            <a:avLst/>
          </a:prstGeom>
          <a:solidFill>
            <a:srgbClr val="FF0000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ja-JP" altLang="en-US" sz="1200" b="1">
                <a:solidFill>
                  <a:schemeClr val="bg1"/>
                </a:solidFill>
                <a:latin typeface="Arial" charset="0"/>
                <a:ea typeface="HGPｺﾞｼｯｸE" pitchFamily="50" charset="-128"/>
              </a:rPr>
              <a:t>ＲＥＤＳＣＡＮ</a:t>
            </a:r>
          </a:p>
        </p:txBody>
      </p:sp>
      <p:sp>
        <p:nvSpPr>
          <p:cNvPr id="816147" name="Text Box 19"/>
          <p:cNvSpPr txBox="1">
            <a:spLocks noChangeArrowheads="1"/>
          </p:cNvSpPr>
          <p:nvPr/>
        </p:nvSpPr>
        <p:spPr bwMode="auto">
          <a:xfrm>
            <a:off x="5486400" y="3352800"/>
            <a:ext cx="762000" cy="700088"/>
          </a:xfrm>
          <a:prstGeom prst="rect">
            <a:avLst/>
          </a:prstGeom>
          <a:solidFill>
            <a:schemeClr val="bg1"/>
          </a:solidFill>
          <a:ln w="28575">
            <a:solidFill>
              <a:srgbClr val="4D4D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ja-JP" sz="500">
              <a:latin typeface="Arial" charset="0"/>
              <a:ea typeface="HGPｺﾞｼｯｸE" pitchFamily="50" charset="-128"/>
            </a:endParaRPr>
          </a:p>
          <a:p>
            <a:pPr algn="ctr">
              <a:spcBef>
                <a:spcPct val="50000"/>
              </a:spcBef>
            </a:pPr>
            <a:r>
              <a:rPr lang="ru-RU" altLang="ja-JP" sz="1400">
                <a:latin typeface="Arial" charset="0"/>
                <a:ea typeface="HGPｺﾞｼｯｸE" pitchFamily="50" charset="-128"/>
              </a:rPr>
              <a:t>Свитч</a:t>
            </a:r>
            <a:endParaRPr lang="en-US" altLang="ja-JP" sz="1400">
              <a:latin typeface="Arial" charset="0"/>
              <a:ea typeface="HGPｺﾞｼｯｸE" pitchFamily="50" charset="-128"/>
            </a:endParaRPr>
          </a:p>
          <a:p>
            <a:pPr algn="ctr">
              <a:spcBef>
                <a:spcPct val="50000"/>
              </a:spcBef>
            </a:pPr>
            <a:endParaRPr lang="en-US" altLang="ja-JP" sz="800">
              <a:latin typeface="Arial" charset="0"/>
              <a:ea typeface="HGPｺﾞｼｯｸE" pitchFamily="50" charset="-128"/>
            </a:endParaRPr>
          </a:p>
        </p:txBody>
      </p:sp>
      <p:sp>
        <p:nvSpPr>
          <p:cNvPr id="816148" name="Text Box 20"/>
          <p:cNvSpPr txBox="1">
            <a:spLocks noChangeArrowheads="1"/>
          </p:cNvSpPr>
          <p:nvPr/>
        </p:nvSpPr>
        <p:spPr bwMode="auto">
          <a:xfrm>
            <a:off x="4343400" y="3886200"/>
            <a:ext cx="11430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1400">
                <a:latin typeface="Arial" charset="0"/>
                <a:ea typeface="HGPｺﾞｼｯｸE" pitchFamily="50" charset="-128"/>
              </a:rPr>
              <a:t>UDP</a:t>
            </a:r>
          </a:p>
        </p:txBody>
      </p:sp>
      <p:sp>
        <p:nvSpPr>
          <p:cNvPr id="816151" name="Line 23"/>
          <p:cNvSpPr>
            <a:spLocks noChangeShapeType="1"/>
          </p:cNvSpPr>
          <p:nvPr/>
        </p:nvSpPr>
        <p:spPr bwMode="auto">
          <a:xfrm>
            <a:off x="4267200" y="5943600"/>
            <a:ext cx="304800" cy="0"/>
          </a:xfrm>
          <a:prstGeom prst="line">
            <a:avLst/>
          </a:prstGeom>
          <a:noFill/>
          <a:ln w="28575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52" name="Line 24"/>
          <p:cNvSpPr>
            <a:spLocks noChangeShapeType="1"/>
          </p:cNvSpPr>
          <p:nvPr/>
        </p:nvSpPr>
        <p:spPr bwMode="auto">
          <a:xfrm>
            <a:off x="4572000" y="5943600"/>
            <a:ext cx="0" cy="304800"/>
          </a:xfrm>
          <a:prstGeom prst="line">
            <a:avLst/>
          </a:prstGeom>
          <a:noFill/>
          <a:ln w="28575">
            <a:solidFill>
              <a:srgbClr val="4D4D4D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16153" name="Text Box 25"/>
          <p:cNvSpPr txBox="1">
            <a:spLocks noChangeArrowheads="1"/>
          </p:cNvSpPr>
          <p:nvPr/>
        </p:nvSpPr>
        <p:spPr bwMode="auto">
          <a:xfrm>
            <a:off x="4343400" y="52578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ja-JP" sz="1400"/>
              <a:t>Аналог</a:t>
            </a:r>
            <a:endParaRPr lang="en-US" altLang="ja-JP" sz="1400"/>
          </a:p>
        </p:txBody>
      </p:sp>
      <p:sp>
        <p:nvSpPr>
          <p:cNvPr id="816155" name="AutoShape 27"/>
          <p:cNvSpPr>
            <a:spLocks noChangeArrowheads="1"/>
          </p:cNvSpPr>
          <p:nvPr/>
        </p:nvSpPr>
        <p:spPr bwMode="auto">
          <a:xfrm>
            <a:off x="2819400" y="3276600"/>
            <a:ext cx="2133600" cy="304800"/>
          </a:xfrm>
          <a:prstGeom prst="homePlate">
            <a:avLst>
              <a:gd name="adj" fmla="val 55287"/>
            </a:avLst>
          </a:prstGeom>
          <a:gradFill rotWithShape="0">
            <a:gsLst>
              <a:gs pos="0">
                <a:schemeClr val="bg1"/>
              </a:gs>
              <a:gs pos="100000">
                <a:srgbClr val="FF0000"/>
              </a:gs>
            </a:gsLst>
            <a:lin ang="0" scaled="1"/>
          </a:gra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altLang="ja-JP" sz="1200" b="1"/>
              <a:t>Коды </a:t>
            </a:r>
            <a:r>
              <a:rPr lang="en-US" altLang="ja-JP" sz="1200" b="1"/>
              <a:t>ASCII</a:t>
            </a:r>
          </a:p>
        </p:txBody>
      </p:sp>
      <p:sp>
        <p:nvSpPr>
          <p:cNvPr id="816157" name="Text Box 29"/>
          <p:cNvSpPr txBox="1">
            <a:spLocks noChangeArrowheads="1"/>
          </p:cNvSpPr>
          <p:nvPr/>
        </p:nvSpPr>
        <p:spPr bwMode="auto">
          <a:xfrm>
            <a:off x="5105400" y="4894263"/>
            <a:ext cx="1752600" cy="912812"/>
          </a:xfrm>
          <a:prstGeom prst="rect">
            <a:avLst/>
          </a:prstGeom>
          <a:solidFill>
            <a:schemeClr val="bg1"/>
          </a:solidFill>
          <a:ln w="28575">
            <a:solidFill>
              <a:srgbClr val="4D4D4D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ja-JP" sz="500">
              <a:latin typeface="Arial" charset="0"/>
              <a:ea typeface="HGPｺﾞｼｯｸE" pitchFamily="50" charset="-128"/>
            </a:endParaRPr>
          </a:p>
          <a:p>
            <a:pPr algn="ctr">
              <a:spcBef>
                <a:spcPct val="50000"/>
              </a:spcBef>
            </a:pPr>
            <a:r>
              <a:rPr lang="ru-RU" altLang="ja-JP" sz="1400">
                <a:latin typeface="Arial" charset="0"/>
                <a:ea typeface="HGPｺﾞｼｯｸE" pitchFamily="50" charset="-128"/>
              </a:rPr>
              <a:t>Контрольная панель</a:t>
            </a:r>
            <a:endParaRPr lang="en-US" altLang="ja-JP" sz="1400">
              <a:latin typeface="Arial" charset="0"/>
              <a:ea typeface="HGPｺﾞｼｯｸE" pitchFamily="50" charset="-128"/>
            </a:endParaRPr>
          </a:p>
          <a:p>
            <a:pPr algn="ctr">
              <a:spcBef>
                <a:spcPct val="50000"/>
              </a:spcBef>
            </a:pPr>
            <a:endParaRPr lang="en-US" altLang="ja-JP" sz="800">
              <a:latin typeface="Arial" charset="0"/>
              <a:ea typeface="HGPｺﾞｼｯｸE" pitchFamily="50" charset="-128"/>
            </a:endParaRPr>
          </a:p>
        </p:txBody>
      </p:sp>
      <p:pic>
        <p:nvPicPr>
          <p:cNvPr id="816158" name="Picture 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72350" y="4286250"/>
            <a:ext cx="10858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16160" name="Group 32"/>
          <p:cNvGrpSpPr>
            <a:grpSpLocks/>
          </p:cNvGrpSpPr>
          <p:nvPr/>
        </p:nvGrpSpPr>
        <p:grpSpPr bwMode="auto">
          <a:xfrm>
            <a:off x="7962900" y="5029200"/>
            <a:ext cx="1028700" cy="914400"/>
            <a:chOff x="3384" y="3936"/>
            <a:chExt cx="648" cy="576"/>
          </a:xfrm>
        </p:grpSpPr>
        <p:pic>
          <p:nvPicPr>
            <p:cNvPr id="816161" name="Picture 3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84" y="3984"/>
              <a:ext cx="648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16162" name="Line 34"/>
            <p:cNvSpPr>
              <a:spLocks noChangeShapeType="1"/>
            </p:cNvSpPr>
            <p:nvPr/>
          </p:nvSpPr>
          <p:spPr bwMode="auto">
            <a:xfrm>
              <a:off x="4032" y="3936"/>
              <a:ext cx="0" cy="57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816163" name="Picture 35" descr="jvc_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77200" y="6308725"/>
            <a:ext cx="914400" cy="447675"/>
          </a:xfrm>
          <a:prstGeom prst="rect">
            <a:avLst/>
          </a:prstGeom>
          <a:noFill/>
        </p:spPr>
      </p:pic>
      <p:sp>
        <p:nvSpPr>
          <p:cNvPr id="816164" name="AutoShape 36"/>
          <p:cNvSpPr>
            <a:spLocks noChangeArrowheads="1"/>
          </p:cNvSpPr>
          <p:nvPr/>
        </p:nvSpPr>
        <p:spPr bwMode="auto">
          <a:xfrm>
            <a:off x="7239000" y="4114800"/>
            <a:ext cx="2438400" cy="2667000"/>
          </a:xfrm>
          <a:prstGeom prst="roundRect">
            <a:avLst>
              <a:gd name="adj" fmla="val 5963"/>
            </a:avLst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16165" name="Picture 37" descr="Honeywell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72400" y="5911850"/>
            <a:ext cx="1371600" cy="244475"/>
          </a:xfrm>
          <a:prstGeom prst="rect">
            <a:avLst/>
          </a:prstGeom>
          <a:noFill/>
        </p:spPr>
      </p:pic>
      <p:grpSp>
        <p:nvGrpSpPr>
          <p:cNvPr id="816166" name="Group 38"/>
          <p:cNvGrpSpPr>
            <a:grpSpLocks/>
          </p:cNvGrpSpPr>
          <p:nvPr/>
        </p:nvGrpSpPr>
        <p:grpSpPr bwMode="auto">
          <a:xfrm>
            <a:off x="609600" y="1600200"/>
            <a:ext cx="762000" cy="1066800"/>
            <a:chOff x="144" y="960"/>
            <a:chExt cx="480" cy="624"/>
          </a:xfrm>
        </p:grpSpPr>
        <p:pic>
          <p:nvPicPr>
            <p:cNvPr id="816167" name="Picture 3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44" y="960"/>
              <a:ext cx="432" cy="6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16168" name="Rectangle 40"/>
            <p:cNvSpPr>
              <a:spLocks noChangeArrowheads="1"/>
            </p:cNvSpPr>
            <p:nvPr/>
          </p:nvSpPr>
          <p:spPr bwMode="auto">
            <a:xfrm>
              <a:off x="528" y="960"/>
              <a:ext cx="96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16169" name="Rectangle 41"/>
          <p:cNvSpPr>
            <a:spLocks noChangeArrowheads="1"/>
          </p:cNvSpPr>
          <p:nvPr/>
        </p:nvSpPr>
        <p:spPr bwMode="auto">
          <a:xfrm>
            <a:off x="76200" y="152400"/>
            <a:ext cx="899795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kumimoji="0" lang="en-GB" altLang="ja-JP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REDSCAN </a:t>
            </a:r>
            <a:r>
              <a:rPr kumimoji="0" lang="en-GB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0" lang="ru-RU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Лазерный детектор</a:t>
            </a:r>
            <a:r>
              <a:rPr kumimoji="0" lang="en-GB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kumimoji="0" lang="en-GB" altLang="ja-JP" sz="32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ru-RU" altLang="ja-JP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Схема подключения</a:t>
            </a:r>
            <a:endParaRPr lang="en-GB" altLang="ja-JP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16170" name="Picture 4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53200" y="1960563"/>
            <a:ext cx="3276600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6171" name="Text Box 43"/>
          <p:cNvSpPr txBox="1">
            <a:spLocks noChangeArrowheads="1"/>
          </p:cNvSpPr>
          <p:nvPr/>
        </p:nvSpPr>
        <p:spPr bwMode="auto">
          <a:xfrm>
            <a:off x="6858000" y="1371600"/>
            <a:ext cx="2667000" cy="454025"/>
          </a:xfrm>
          <a:prstGeom prst="rect">
            <a:avLst/>
          </a:prstGeom>
          <a:solidFill>
            <a:srgbClr val="0066FF"/>
          </a:solidFill>
          <a:ln w="571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ja-JP" sz="2000">
                <a:solidFill>
                  <a:schemeClr val="bg1"/>
                </a:solidFill>
                <a:latin typeface="Arial" charset="0"/>
              </a:rPr>
              <a:t>VMS/ NVR</a:t>
            </a:r>
          </a:p>
        </p:txBody>
      </p:sp>
      <p:pic>
        <p:nvPicPr>
          <p:cNvPr id="816172" name="Picture 4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0" y="1752600"/>
            <a:ext cx="7207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6173" name="Picture 4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34400" y="42672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87" name="AutoShape 7"/>
          <p:cNvSpPr>
            <a:spLocks noChangeArrowheads="1"/>
          </p:cNvSpPr>
          <p:nvPr/>
        </p:nvSpPr>
        <p:spPr bwMode="auto">
          <a:xfrm rot="8100000">
            <a:off x="5168900" y="2781300"/>
            <a:ext cx="2343150" cy="809625"/>
          </a:xfrm>
          <a:prstGeom prst="rightArrow">
            <a:avLst>
              <a:gd name="adj1" fmla="val 43528"/>
              <a:gd name="adj2" fmla="val 86328"/>
            </a:avLst>
          </a:prstGeom>
          <a:solidFill>
            <a:srgbClr val="00CCFF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>
            <a:spAutoFit/>
          </a:bodyPr>
          <a:lstStyle/>
          <a:p>
            <a:endParaRPr lang="ru-RU"/>
          </a:p>
        </p:txBody>
      </p:sp>
      <p:sp>
        <p:nvSpPr>
          <p:cNvPr id="1121284" name="AutoShape 4"/>
          <p:cNvSpPr>
            <a:spLocks noChangeArrowheads="1"/>
          </p:cNvSpPr>
          <p:nvPr/>
        </p:nvSpPr>
        <p:spPr bwMode="auto">
          <a:xfrm rot="2700000">
            <a:off x="2078831" y="2775744"/>
            <a:ext cx="2162175" cy="877888"/>
          </a:xfrm>
          <a:prstGeom prst="rightArrow">
            <a:avLst>
              <a:gd name="adj1" fmla="val 43528"/>
              <a:gd name="adj2" fmla="val 73466"/>
            </a:avLst>
          </a:prstGeom>
          <a:solidFill>
            <a:srgbClr val="00CCFF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>
            <a:spAutoFit/>
          </a:bodyPr>
          <a:lstStyle/>
          <a:p>
            <a:endParaRPr lang="ru-RU"/>
          </a:p>
        </p:txBody>
      </p:sp>
      <p:sp>
        <p:nvSpPr>
          <p:cNvPr id="1121286" name="AutoShape 6"/>
          <p:cNvSpPr>
            <a:spLocks noChangeArrowheads="1"/>
          </p:cNvSpPr>
          <p:nvPr/>
        </p:nvSpPr>
        <p:spPr bwMode="auto">
          <a:xfrm rot="13500000">
            <a:off x="5229225" y="4533901"/>
            <a:ext cx="2162175" cy="876300"/>
          </a:xfrm>
          <a:prstGeom prst="rightArrow">
            <a:avLst>
              <a:gd name="adj1" fmla="val 43528"/>
              <a:gd name="adj2" fmla="val 73599"/>
            </a:avLst>
          </a:prstGeom>
          <a:solidFill>
            <a:srgbClr val="00CCFF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>
            <a:spAutoFit/>
          </a:bodyPr>
          <a:lstStyle/>
          <a:p>
            <a:endParaRPr lang="ru-RU"/>
          </a:p>
        </p:txBody>
      </p:sp>
      <p:sp>
        <p:nvSpPr>
          <p:cNvPr id="1121289" name="Rectangle 9"/>
          <p:cNvSpPr>
            <a:spLocks noChangeArrowheads="1"/>
          </p:cNvSpPr>
          <p:nvPr/>
        </p:nvSpPr>
        <p:spPr bwMode="auto">
          <a:xfrm>
            <a:off x="5365750" y="5105400"/>
            <a:ext cx="4210050" cy="1524000"/>
          </a:xfrm>
          <a:prstGeom prst="rect">
            <a:avLst/>
          </a:prstGeom>
          <a:solidFill>
            <a:srgbClr val="336699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/>
          <a:lstStyle/>
          <a:p>
            <a:pPr algn="ctr">
              <a:spcBef>
                <a:spcPct val="20000"/>
              </a:spcBef>
            </a:pPr>
            <a:r>
              <a:rPr lang="ru-RU" altLang="ja-JP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Завод в Фукуи</a:t>
            </a:r>
            <a:r>
              <a:rPr lang="en-US" altLang="ja-JP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</a:t>
            </a:r>
            <a:r>
              <a:rPr lang="ru-RU" altLang="ja-JP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Япония</a:t>
            </a:r>
            <a:r>
              <a:rPr lang="en-US" altLang="ja-JP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</a:p>
          <a:p>
            <a:pPr algn="ctr">
              <a:spcBef>
                <a:spcPct val="20000"/>
              </a:spcBef>
            </a:pPr>
            <a:r>
              <a:rPr lang="ru-RU" altLang="ja-JP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Снег</a:t>
            </a:r>
            <a:r>
              <a:rPr lang="en-US" altLang="ja-JP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ru-RU" altLang="ja-JP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Туман</a:t>
            </a:r>
            <a:endParaRPr lang="en-US" altLang="ja-JP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12129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3446463"/>
            <a:ext cx="4540250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1299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0338" y="3429000"/>
            <a:ext cx="4540250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1285" name="AutoShape 5"/>
          <p:cNvSpPr>
            <a:spLocks noChangeArrowheads="1"/>
          </p:cNvSpPr>
          <p:nvPr/>
        </p:nvSpPr>
        <p:spPr bwMode="auto">
          <a:xfrm rot="18900000">
            <a:off x="1997075" y="4567238"/>
            <a:ext cx="2341563" cy="809625"/>
          </a:xfrm>
          <a:prstGeom prst="rightArrow">
            <a:avLst>
              <a:gd name="adj1" fmla="val 43528"/>
              <a:gd name="adj2" fmla="val 86269"/>
            </a:avLst>
          </a:prstGeom>
          <a:solidFill>
            <a:srgbClr val="00CCFF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>
            <a:spAutoFit/>
          </a:bodyPr>
          <a:lstStyle/>
          <a:p>
            <a:endParaRPr lang="ru-RU"/>
          </a:p>
        </p:txBody>
      </p:sp>
      <p:sp>
        <p:nvSpPr>
          <p:cNvPr id="1121291" name="Rectangle 11"/>
          <p:cNvSpPr>
            <a:spLocks noChangeArrowheads="1"/>
          </p:cNvSpPr>
          <p:nvPr/>
        </p:nvSpPr>
        <p:spPr bwMode="auto">
          <a:xfrm>
            <a:off x="247650" y="5105400"/>
            <a:ext cx="4540250" cy="1524000"/>
          </a:xfrm>
          <a:prstGeom prst="rect">
            <a:avLst/>
          </a:prstGeom>
          <a:solidFill>
            <a:srgbClr val="336699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/>
          <a:lstStyle/>
          <a:p>
            <a:pPr algn="ctr">
              <a:spcBef>
                <a:spcPct val="20000"/>
              </a:spcBef>
            </a:pP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Частная резиденция в Сига</a:t>
            </a:r>
            <a:r>
              <a:rPr lang="en-US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</a:t>
            </a: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Япония</a:t>
            </a:r>
            <a:r>
              <a:rPr lang="en-US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</a:p>
          <a:p>
            <a:pPr algn="ctr">
              <a:spcBef>
                <a:spcPct val="20000"/>
              </a:spcBef>
            </a:pP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ГЭС на Хоккайдо</a:t>
            </a:r>
            <a:r>
              <a:rPr lang="en-US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</a:t>
            </a: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Япония</a:t>
            </a:r>
            <a:r>
              <a:rPr lang="en-US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)</a:t>
            </a:r>
          </a:p>
          <a:p>
            <a:pPr algn="ctr">
              <a:spcBef>
                <a:spcPct val="20000"/>
              </a:spcBef>
            </a:pP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Сильный снег</a:t>
            </a:r>
            <a:endParaRPr lang="en-US" altLang="ja-JP" sz="2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121292" name="Picture 12" descr="28 設置全景_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429000"/>
            <a:ext cx="4705350" cy="3200400"/>
          </a:xfrm>
          <a:prstGeom prst="rect">
            <a:avLst/>
          </a:prstGeom>
          <a:noFill/>
        </p:spPr>
      </p:pic>
      <p:pic>
        <p:nvPicPr>
          <p:cNvPr id="1121293" name="Picture 13" descr="201001020909_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8" y="3429000"/>
            <a:ext cx="4705350" cy="3181350"/>
          </a:xfrm>
          <a:prstGeom prst="rect">
            <a:avLst/>
          </a:prstGeom>
          <a:noFill/>
        </p:spPr>
      </p:pic>
      <p:sp>
        <p:nvSpPr>
          <p:cNvPr id="1121301" name="Rectangle 21"/>
          <p:cNvSpPr>
            <a:spLocks noChangeArrowheads="1"/>
          </p:cNvSpPr>
          <p:nvPr/>
        </p:nvSpPr>
        <p:spPr bwMode="auto">
          <a:xfrm>
            <a:off x="76200" y="152400"/>
            <a:ext cx="8997950" cy="5762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kumimoji="0" lang="en-GB" altLang="ja-JP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REDSCAN </a:t>
            </a:r>
            <a:r>
              <a:rPr kumimoji="0" lang="en-GB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kumimoji="0" lang="ru-RU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Лазерный детектор</a:t>
            </a:r>
            <a:r>
              <a:rPr kumimoji="0" lang="en-GB" altLang="ja-JP" b="1">
                <a:solidFill>
                  <a:srgbClr val="33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kumimoji="0" lang="en-GB" altLang="ja-JP" sz="32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kumimoji="0" lang="ru-RU" altLang="ja-JP" sz="32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примеры тестов</a:t>
            </a:r>
            <a:endParaRPr lang="en-GB" altLang="ja-JP" sz="2800" b="1">
              <a:solidFill>
                <a:srgbClr val="00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1290" name="Rectangle 10"/>
          <p:cNvSpPr>
            <a:spLocks noChangeArrowheads="1"/>
          </p:cNvSpPr>
          <p:nvPr/>
        </p:nvSpPr>
        <p:spPr bwMode="auto">
          <a:xfrm>
            <a:off x="5529263" y="1628775"/>
            <a:ext cx="3962400" cy="1524000"/>
          </a:xfrm>
          <a:prstGeom prst="rect">
            <a:avLst/>
          </a:prstGeom>
          <a:solidFill>
            <a:srgbClr val="336699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/>
          <a:lstStyle/>
          <a:p>
            <a:pPr algn="ctr">
              <a:spcBef>
                <a:spcPct val="20000"/>
              </a:spcBef>
            </a:pP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Компания в Канаде</a:t>
            </a:r>
            <a:endParaRPr lang="en-US" altLang="ja-JP" sz="2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Снег</a:t>
            </a:r>
            <a:r>
              <a:rPr lang="en-US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ru-RU" altLang="ja-JP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Туман</a:t>
            </a:r>
            <a:endParaRPr lang="en-US" altLang="ja-JP" sz="20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121296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228600"/>
            <a:ext cx="45402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1297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68900" y="260350"/>
            <a:ext cx="4540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1288" name="Rectangle 8"/>
          <p:cNvSpPr>
            <a:spLocks noChangeArrowheads="1"/>
          </p:cNvSpPr>
          <p:nvPr/>
        </p:nvSpPr>
        <p:spPr bwMode="auto">
          <a:xfrm>
            <a:off x="273050" y="1628775"/>
            <a:ext cx="4210050" cy="1524000"/>
          </a:xfrm>
          <a:prstGeom prst="rect">
            <a:avLst/>
          </a:prstGeom>
          <a:solidFill>
            <a:srgbClr val="336699"/>
          </a:solidFill>
          <a:ln w="254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lIns="93600" tIns="82800" rIns="93600" bIns="82800" anchor="ctr"/>
          <a:lstStyle/>
          <a:p>
            <a:pPr algn="ctr">
              <a:spcBef>
                <a:spcPct val="20000"/>
              </a:spcBef>
            </a:pPr>
            <a:r>
              <a:rPr lang="ru-RU" altLang="ja-JP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Вершина горы Хиэй</a:t>
            </a:r>
            <a:endParaRPr lang="en-US" altLang="ja-JP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ru-RU" altLang="ja-JP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Снег</a:t>
            </a:r>
            <a:r>
              <a:rPr lang="en-US" altLang="ja-JP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r>
              <a:rPr lang="ru-RU" altLang="ja-JP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Туман</a:t>
            </a:r>
            <a:r>
              <a:rPr lang="en-US" altLang="ja-JP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,</a:t>
            </a:r>
            <a:endParaRPr lang="ru-RU" altLang="ja-JP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>
              <a:spcBef>
                <a:spcPct val="20000"/>
              </a:spcBef>
            </a:pPr>
            <a:r>
              <a:rPr lang="ru-RU" altLang="ja-JP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Облачность</a:t>
            </a:r>
            <a:endParaRPr lang="en-US" altLang="ja-JP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1121294" name="Picture 14" descr="091211090000_3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228600"/>
            <a:ext cx="4787900" cy="3146425"/>
          </a:xfrm>
          <a:prstGeom prst="rect">
            <a:avLst/>
          </a:prstGeom>
          <a:noFill/>
        </p:spPr>
      </p:pic>
      <p:pic>
        <p:nvPicPr>
          <p:cNvPr id="1121295" name="Picture 15" descr="091211091351_3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228600"/>
            <a:ext cx="4787900" cy="3146425"/>
          </a:xfrm>
          <a:prstGeom prst="rect">
            <a:avLst/>
          </a:prstGeom>
          <a:noFill/>
        </p:spPr>
      </p:pic>
      <p:pic>
        <p:nvPicPr>
          <p:cNvPr id="112128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210050" y="3048000"/>
            <a:ext cx="101441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2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2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2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12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2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12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12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PTEX REDWALL">
  <a:themeElements>
    <a:clrScheme name="OPTEX REDWAL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PTEX REDWALL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ＭＳ Ｐゴシック" pitchFamily="34" charset="-128"/>
          </a:defRPr>
        </a:defPPr>
      </a:lstStyle>
    </a:lnDef>
  </a:objectDefaults>
  <a:extraClrSchemeLst>
    <a:extraClrScheme>
      <a:clrScheme name="OPTEX REDWAL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PTEX REDWAL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PTEX REDWALL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PTEX REDWALL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PTEX REDWALL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PTEX REDWALL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PTEX REDWALL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Settings\tomo_ito\Application Data\Microsoft\Templates\OPTEX REDWALL.pot</Template>
  <TotalTime>740</TotalTime>
  <Words>2033</Words>
  <Application>Microsoft Office PowerPoint</Application>
  <PresentationFormat>Лист A4 (210x297 мм)</PresentationFormat>
  <Paragraphs>341</Paragraphs>
  <Slides>39</Slides>
  <Notes>26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55" baseType="lpstr">
      <vt:lpstr>Times New Roman</vt:lpstr>
      <vt:lpstr>ＭＳ Ｐゴシック</vt:lpstr>
      <vt:lpstr>ＭＳ Ｐ明朝</vt:lpstr>
      <vt:lpstr>Tahoma</vt:lpstr>
      <vt:lpstr>Arial</vt:lpstr>
      <vt:lpstr>HGP創英角ｺﾞｼｯｸUB</vt:lpstr>
      <vt:lpstr>ＭＳ 明朝</vt:lpstr>
      <vt:lpstr>HG創英角ｺﾞｼｯｸUB</vt:lpstr>
      <vt:lpstr>Wingdings</vt:lpstr>
      <vt:lpstr>HGPｺﾞｼｯｸE</vt:lpstr>
      <vt:lpstr>Cambria</vt:lpstr>
      <vt:lpstr>Impact</vt:lpstr>
      <vt:lpstr>Calibri</vt:lpstr>
      <vt:lpstr>Century</vt:lpstr>
      <vt:lpstr>Arial Unicode MS</vt:lpstr>
      <vt:lpstr>OPTEX REDWALL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Соотношение зеркала и зоны детекции</vt:lpstr>
      <vt:lpstr>Слайд 30</vt:lpstr>
      <vt:lpstr>Слайд 31</vt:lpstr>
      <vt:lpstr>Слайд 32</vt:lpstr>
      <vt:lpstr>  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OPTEX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tomo_ito</dc:creator>
  <cp:lastModifiedBy>Yaroslav</cp:lastModifiedBy>
  <cp:revision>58</cp:revision>
  <cp:lastPrinted>2008-04-07T03:17:05Z</cp:lastPrinted>
  <dcterms:created xsi:type="dcterms:W3CDTF">2011-03-16T02:29:42Z</dcterms:created>
  <dcterms:modified xsi:type="dcterms:W3CDTF">2012-09-01T20:32:35Z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000800222e0000000000010243100207b64006b004c800</vt:lpwstr>
  </property>
</Properties>
</file>